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5"/>
  </p:notesMasterIdLst>
  <p:sldIdLst>
    <p:sldId id="256" r:id="rId2"/>
    <p:sldId id="294" r:id="rId3"/>
    <p:sldId id="295" r:id="rId4"/>
    <p:sldId id="296" r:id="rId5"/>
    <p:sldId id="281" r:id="rId6"/>
    <p:sldId id="292" r:id="rId7"/>
    <p:sldId id="293" r:id="rId8"/>
    <p:sldId id="297" r:id="rId9"/>
    <p:sldId id="302" r:id="rId10"/>
    <p:sldId id="298" r:id="rId11"/>
    <p:sldId id="303" r:id="rId12"/>
    <p:sldId id="299" r:id="rId13"/>
    <p:sldId id="265" r:id="rId14"/>
  </p:sldIdLst>
  <p:sldSz cx="9144000" cy="6858000" type="screen4x3"/>
  <p:notesSz cx="6797675" cy="98742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K" initials="R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74221" autoAdjust="0"/>
  </p:normalViewPr>
  <p:slideViewPr>
    <p:cSldViewPr>
      <p:cViewPr varScale="1">
        <p:scale>
          <a:sx n="79" d="100"/>
          <a:sy n="79" d="100"/>
        </p:scale>
        <p:origin x="254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F04F4-52DA-48A3-8251-64FAD0A167F9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24FFE-F859-430D-91AD-841149D7F86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75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8494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sz="1400" b="1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en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are more self-confident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𝑐=56.42%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) than women (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𝑐=48.34%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). </a:t>
            </a:r>
            <a:endParaRPr lang="pl-PL" sz="1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pl-PL" sz="1000" b="1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pl-PL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sz="1400" b="1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en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are also characterized by the higher values of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𝑝𝐺𝑗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; thus, they are much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more eager to guess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the answer when unsure </a:t>
            </a:r>
            <a:endParaRPr lang="pl-PL" sz="1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pl-PL" sz="1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pl-PL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sz="14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ll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values of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𝑝𝑊𝑗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in case of women are higher than in case of men. This means that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women are very rarely confident about wrong answers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whereas in case of men it is more common; or, to put it otherwise: if we considered only the self-confident respondents, then women would turn out to be more literate then men in case of all financial aspects under study. </a:t>
            </a:r>
            <a:endParaRPr lang="pl-PL" sz="1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pl-PL" sz="1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On the other hand,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the mere fact that there are many more self-confident men than women, makes the total number of well-informed men higher than the total number of well-informed women.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Computing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𝑐∙𝑝𝑊𝑗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we get that the total percentages of well-informed men in the sample in case of the subsequent questions equal 46%, 48.19%, and 47.95%, whereas for women they are 41.83%, 41.83%, and 44.32%, respectively. </a:t>
            </a:r>
            <a:endParaRPr lang="pl-PL" sz="1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0325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Comparing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𝐵𝐼𝐺3𝐶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with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𝐵𝐼𝐺3𝐹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we see a much bigger departure from the BIG3 measure. The most radical differences between these two measures show up when there are some DKs in the profile of answers.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Consider a profile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(1,1,2)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In this case the original BIG3 measure provides the value 2, whereas the value of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 Math" panose="02040503050406030204" pitchFamily="18" charset="0"/>
              </a:rPr>
              <a:t>𝐵𝐼𝐺3𝐶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is 0.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This is due to the fact that even a single choice of a DK answer must mean that a person is “unsure.”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As such, all his/her successes (hits) must be a result of guessing; so, the chances that (s)he is well-informed in case of any question must be 0. </a:t>
            </a:r>
            <a:endParaRPr lang="pl-PL" sz="1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6547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9696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9442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28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436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144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6233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3018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3351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092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24FFE-F859-430D-91AD-841149D7F863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511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9804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6647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3984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2637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516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542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069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0605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726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618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8366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619B-C8AB-4940-B36C-989ECFEC0368}" type="datetimeFigureOut">
              <a:rPr lang="pl-PL" smtClean="0"/>
              <a:t>25.11.2022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699BC-9C6F-4F61-9FAC-03652E48A48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7026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67544" y="2031231"/>
            <a:ext cx="8208912" cy="1470025"/>
          </a:xfrm>
        </p:spPr>
        <p:txBody>
          <a:bodyPr>
            <a:normAutofit fontScale="90000"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P. Kuśmierczyk, R. Kurach, M. Kośny 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en-US" sz="3200" b="1" i="1" dirty="0">
                <a:solidFill>
                  <a:srgbClr val="002060"/>
                </a:solidFill>
              </a:rPr>
              <a:t>Are women truly less financially literate than men? On methodological problems with measuring </a:t>
            </a:r>
            <a:r>
              <a:rPr lang="en-US" sz="3200" b="1" i="1" dirty="0" err="1">
                <a:solidFill>
                  <a:srgbClr val="002060"/>
                </a:solidFill>
              </a:rPr>
              <a:t>knowledg</a:t>
            </a:r>
            <a:r>
              <a:rPr lang="pl-PL" sz="3200" b="1" i="1" dirty="0">
                <a:solidFill>
                  <a:srgbClr val="002060"/>
                </a:solidFill>
              </a:rPr>
              <a:t>e</a:t>
            </a:r>
            <a:br>
              <a:rPr lang="en-US" sz="3200" b="1" i="1" dirty="0">
                <a:solidFill>
                  <a:srgbClr val="002060"/>
                </a:solidFill>
              </a:rPr>
            </a:br>
            <a:endParaRPr lang="pl-PL" sz="3200" i="1" dirty="0">
              <a:solidFill>
                <a:srgbClr val="00206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827584" y="3975447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solidFill>
                  <a:srgbClr val="002060"/>
                </a:solidFill>
              </a:rPr>
              <a:t>Radosław Kurach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9552" y="616530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pl-PL" sz="1600" b="1" dirty="0">
                <a:solidFill>
                  <a:srgbClr val="002060"/>
                </a:solidFill>
              </a:rPr>
              <a:t>1</a:t>
            </a:r>
            <a:r>
              <a:rPr lang="en-US" sz="1600" b="1" dirty="0">
                <a:solidFill>
                  <a:srgbClr val="002060"/>
                </a:solidFill>
              </a:rPr>
              <a:t>6</a:t>
            </a:r>
            <a:r>
              <a:rPr lang="en-US" sz="1600" b="1" baseline="30000" dirty="0">
                <a:solidFill>
                  <a:srgbClr val="002060"/>
                </a:solidFill>
              </a:rPr>
              <a:t>th</a:t>
            </a:r>
            <a:r>
              <a:rPr lang="en-US" sz="1600" b="1" dirty="0">
                <a:solidFill>
                  <a:srgbClr val="002060"/>
                </a:solidFill>
              </a:rPr>
              <a:t> South-Eastern European Economic Research Workshop,</a:t>
            </a:r>
            <a:r>
              <a:rPr lang="pl-PL" sz="1600" b="1" dirty="0">
                <a:solidFill>
                  <a:srgbClr val="002060"/>
                </a:solidFill>
              </a:rPr>
              <a:t> Bank of Albania                              Tirana</a:t>
            </a:r>
            <a:r>
              <a:rPr lang="en-US" sz="1600" b="1" dirty="0">
                <a:solidFill>
                  <a:srgbClr val="002060"/>
                </a:solidFill>
              </a:rPr>
              <a:t> 5-6 December 2022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A1B3633-FCE5-2955-278A-E97D21EA3C7A}"/>
              </a:ext>
            </a:extLst>
          </p:cNvPr>
          <p:cNvSpPr txBox="1"/>
          <p:nvPr/>
        </p:nvSpPr>
        <p:spPr>
          <a:xfrm>
            <a:off x="467544" y="496265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2000" b="1" dirty="0">
                <a:solidFill>
                  <a:srgbClr val="002060"/>
                </a:solidFill>
              </a:rPr>
              <a:t>This work was supported by the National Science Centre, Poland under Grant DEC-2017/25/B/HS4/00186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7916BE1-CFCF-10E1-AFFF-4C13A1E4D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369" y="17560"/>
            <a:ext cx="1443631" cy="163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22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4. „Bad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” model – </a:t>
            </a:r>
            <a:r>
              <a:rPr lang="pl-PL" sz="2400" b="1" dirty="0" err="1">
                <a:solidFill>
                  <a:srgbClr val="002060"/>
                </a:solidFill>
              </a:rPr>
              <a:t>estimation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results</a:t>
            </a:r>
            <a:endParaRPr lang="pl-PL" sz="2400" b="1" dirty="0">
              <a:solidFill>
                <a:srgbClr val="002060"/>
              </a:solidFill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ela 2">
                <a:extLst>
                  <a:ext uri="{FF2B5EF4-FFF2-40B4-BE49-F238E27FC236}">
                    <a16:creationId xmlns:a16="http://schemas.microsoft.com/office/drawing/2014/main" id="{F3209847-442D-8449-5B8B-52AA44215A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283575"/>
                  </p:ext>
                </p:extLst>
              </p:nvPr>
            </p:nvGraphicFramePr>
            <p:xfrm>
              <a:off x="611560" y="980735"/>
              <a:ext cx="8064898" cy="513007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48915">
                      <a:extLst>
                        <a:ext uri="{9D8B030D-6E8A-4147-A177-3AD203B41FA5}">
                          <a16:colId xmlns:a16="http://schemas.microsoft.com/office/drawing/2014/main" val="3923508404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4038044199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1187094724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170996550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4246722572"/>
                        </a:ext>
                      </a:extLst>
                    </a:gridCol>
                    <a:gridCol w="1071043">
                      <a:extLst>
                        <a:ext uri="{9D8B030D-6E8A-4147-A177-3AD203B41FA5}">
                          <a16:colId xmlns:a16="http://schemas.microsoft.com/office/drawing/2014/main" val="1739873717"/>
                        </a:ext>
                      </a:extLst>
                    </a:gridCol>
                  </a:tblGrid>
                  <a:tr h="90758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Question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Well-informed</a:t>
                          </a:r>
                          <a:endParaRPr lang="pl-PL" sz="16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𝑾𝒋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/>
                            <a:t>Misinformed</a:t>
                          </a:r>
                          <a:r>
                            <a:rPr lang="pl-PL" sz="1600" dirty="0"/>
                            <a:t> </a:t>
                          </a:r>
                          <a:r>
                            <a:rPr lang="en-US" sz="16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𝑴𝒋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Guess</a:t>
                          </a:r>
                          <a:r>
                            <a:rPr lang="pl-PL" sz="1600" dirty="0">
                              <a:effectLst/>
                            </a:rPr>
                            <a:t> the </a:t>
                          </a:r>
                          <a:r>
                            <a:rPr lang="pl-PL" sz="1600" dirty="0" err="1">
                              <a:effectLst/>
                            </a:rPr>
                            <a:t>answer</a:t>
                          </a:r>
                          <a:r>
                            <a:rPr lang="pl-PL" sz="1600" dirty="0">
                              <a:effectLst/>
                            </a:rPr>
                            <a:t>        </a:t>
                          </a:r>
                          <a:r>
                            <a:rPr lang="en-US" sz="16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𝑮𝒋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Refrain</a:t>
                          </a:r>
                          <a:r>
                            <a:rPr lang="pl-PL" sz="1600" dirty="0">
                              <a:effectLst/>
                            </a:rPr>
                            <a:t> from </a:t>
                          </a:r>
                          <a:r>
                            <a:rPr lang="pl-PL" sz="1600" dirty="0" err="1">
                              <a:effectLst/>
                            </a:rPr>
                            <a:t>guessing</a:t>
                          </a:r>
                          <a:r>
                            <a:rPr lang="pl-PL" sz="1600" dirty="0">
                              <a:effectLst/>
                            </a:rPr>
                            <a:t>    </a:t>
                          </a:r>
                          <a:r>
                            <a:rPr lang="pl-PL" sz="1600" baseline="0" dirty="0">
                              <a:effectLst/>
                            </a:rPr>
                            <a:t> </a:t>
                          </a:r>
                          <a:r>
                            <a:rPr lang="en-US" sz="16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sz="1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</a:rPr>
                                    <m:t>𝑵𝒋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Self-confident</a:t>
                          </a:r>
                          <a:r>
                            <a:rPr lang="pl-PL" sz="1600" dirty="0">
                              <a:effectLst/>
                            </a:rPr>
                            <a:t> </a:t>
                          </a:r>
                          <a:r>
                            <a:rPr lang="en-US" sz="16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1600">
                                  <a:effectLst/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47822960"/>
                      </a:ext>
                    </a:extLst>
                  </a:tr>
                  <a:tr h="232194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All</a:t>
                          </a:r>
                          <a:r>
                            <a:rPr lang="pl-PL" sz="16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3262731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84.17%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15.83%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75.53%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24.47%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51.82%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94778025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85.98%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14.02%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70.87%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29.13%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20847739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88.54%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47.18%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52.82%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17832781"/>
                      </a:ext>
                    </a:extLst>
                  </a:tr>
                  <a:tr h="232194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Male </a:t>
                          </a: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70461196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81.53%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18.47%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75.85%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24.15%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56.42%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34785060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85.42%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14.58%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77.36%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22.64%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4921419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84.98%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15.02%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49.68%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50.32%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0279729"/>
                      </a:ext>
                    </a:extLst>
                  </a:tr>
                  <a:tr h="232194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Female</a:t>
                          </a:r>
                          <a:r>
                            <a:rPr lang="pl-PL" sz="1600" dirty="0">
                              <a:effectLst/>
                            </a:rPr>
                            <a:t> </a:t>
                          </a:r>
                          <a:r>
                            <a:rPr lang="pl-PL" sz="1600" dirty="0" err="1">
                              <a:effectLst/>
                            </a:rPr>
                            <a:t>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3818905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86.54%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13.46%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75.37%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24.63%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48.34%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09634254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86.54%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13.46%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66.84%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33.16%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7404071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91.68%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8.32%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45.69%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54.31%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2241160"/>
                      </a:ext>
                    </a:extLst>
                  </a:tr>
                  <a:tr h="232194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Gender</a:t>
                          </a:r>
                          <a:r>
                            <a:rPr lang="pl-PL" sz="16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gap (M-F)</a:t>
                          </a: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6166075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-5.01% 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5.01% 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0.48%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-0.48%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8.08%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3691757"/>
                      </a:ext>
                    </a:extLst>
                  </a:tr>
                  <a:tr h="2222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-1.12%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1.12%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10.52%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-10.52% ***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30466933"/>
                      </a:ext>
                    </a:extLst>
                  </a:tr>
                  <a:tr h="23219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-6.70%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6.70%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3.99%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-3.99%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729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ela 2">
                <a:extLst>
                  <a:ext uri="{FF2B5EF4-FFF2-40B4-BE49-F238E27FC236}">
                    <a16:creationId xmlns:a16="http://schemas.microsoft.com/office/drawing/2014/main" id="{F3209847-442D-8449-5B8B-52AA44215A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2283575"/>
                  </p:ext>
                </p:extLst>
              </p:nvPr>
            </p:nvGraphicFramePr>
            <p:xfrm>
              <a:off x="611560" y="980735"/>
              <a:ext cx="8064898" cy="513007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48915">
                      <a:extLst>
                        <a:ext uri="{9D8B030D-6E8A-4147-A177-3AD203B41FA5}">
                          <a16:colId xmlns:a16="http://schemas.microsoft.com/office/drawing/2014/main" val="3923508404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4038044199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1187094724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170996550"/>
                        </a:ext>
                      </a:extLst>
                    </a:gridCol>
                    <a:gridCol w="1511235">
                      <a:extLst>
                        <a:ext uri="{9D8B030D-6E8A-4147-A177-3AD203B41FA5}">
                          <a16:colId xmlns:a16="http://schemas.microsoft.com/office/drawing/2014/main" val="4246722572"/>
                        </a:ext>
                      </a:extLst>
                    </a:gridCol>
                    <a:gridCol w="1071043">
                      <a:extLst>
                        <a:ext uri="{9D8B030D-6E8A-4147-A177-3AD203B41FA5}">
                          <a16:colId xmlns:a16="http://schemas.microsoft.com/office/drawing/2014/main" val="1739873717"/>
                        </a:ext>
                      </a:extLst>
                    </a:gridCol>
                  </a:tblGrid>
                  <a:tr h="90758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Question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3306" t="-4027" r="-372581" b="-4798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63306" t="-4027" r="-272581" b="-4798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63306" t="-4027" r="-172581" b="-4798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63306" t="-4027" r="-72581" b="-4798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52841" t="-4027" r="-2273" b="-4798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7822960"/>
                      </a:ext>
                    </a:extLst>
                  </a:tr>
                  <a:tr h="263906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All 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3262731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84.17%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15.83%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75.53%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24.47%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51.82%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94778025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85.98%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14.02%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70.87%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29.13%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20847739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88.54%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47.18%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52.82%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17832781"/>
                      </a:ext>
                    </a:extLst>
                  </a:tr>
                  <a:tr h="263906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Male </a:t>
                          </a: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70461196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81.53%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18.47%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75.85%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24.15%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56.42%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34785060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85.42%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14.58%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77.36%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22.64%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4921419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84.98%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15.02%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49.68%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50.32%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0279729"/>
                      </a:ext>
                    </a:extLst>
                  </a:tr>
                  <a:tr h="263906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Female</a:t>
                          </a:r>
                          <a:r>
                            <a:rPr lang="pl-PL" sz="1600" dirty="0">
                              <a:effectLst/>
                            </a:rPr>
                            <a:t> </a:t>
                          </a:r>
                          <a:r>
                            <a:rPr lang="pl-PL" sz="1600" dirty="0" err="1">
                              <a:effectLst/>
                            </a:rPr>
                            <a:t>respondents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3818905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86.54%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13.46%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75.37%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24.63%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48.34%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09634254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86.54%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13.46%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66.84%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33.16%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7404071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91.68%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8.32%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45.69%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54.31%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12241160"/>
                      </a:ext>
                    </a:extLst>
                  </a:tr>
                  <a:tr h="263906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Gender</a:t>
                          </a:r>
                          <a:r>
                            <a:rPr lang="pl-PL" sz="1600" dirty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gap (M-F)</a:t>
                          </a: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6166075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-5.01% 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5.01% 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0.48%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-0.48%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8.08%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3691757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-1.12%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1.12%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10.52%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-10.52% ***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30466933"/>
                      </a:ext>
                    </a:extLst>
                  </a:tr>
                  <a:tr h="2639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Q3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-6.70%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6.70% ***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3.99%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-3.99%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 vMerge="1"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729000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35258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4. „Bad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” model – </a:t>
            </a:r>
            <a:r>
              <a:rPr lang="pl-PL" sz="2400" b="1" dirty="0" err="1">
                <a:solidFill>
                  <a:srgbClr val="002060"/>
                </a:solidFill>
              </a:rPr>
              <a:t>estimation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results</a:t>
            </a:r>
            <a:endParaRPr lang="pl-PL" sz="2400" b="1" dirty="0">
              <a:solidFill>
                <a:srgbClr val="002060"/>
              </a:solidFill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C79B1974-602A-0BE7-6BC2-3DE4EBD120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942896"/>
                  </p:ext>
                </p:extLst>
              </p:nvPr>
            </p:nvGraphicFramePr>
            <p:xfrm>
              <a:off x="467544" y="1355186"/>
              <a:ext cx="7632848" cy="414762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3429">
                      <a:extLst>
                        <a:ext uri="{9D8B030D-6E8A-4147-A177-3AD203B41FA5}">
                          <a16:colId xmlns:a16="http://schemas.microsoft.com/office/drawing/2014/main" val="239733108"/>
                        </a:ext>
                      </a:extLst>
                    </a:gridCol>
                    <a:gridCol w="1708235">
                      <a:extLst>
                        <a:ext uri="{9D8B030D-6E8A-4147-A177-3AD203B41FA5}">
                          <a16:colId xmlns:a16="http://schemas.microsoft.com/office/drawing/2014/main" val="1376040198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3621435953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4249051710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1332737939"/>
                        </a:ext>
                      </a:extLst>
                    </a:gridCol>
                    <a:gridCol w="1113429">
                      <a:extLst>
                        <a:ext uri="{9D8B030D-6E8A-4147-A177-3AD203B41FA5}">
                          <a16:colId xmlns:a16="http://schemas.microsoft.com/office/drawing/2014/main" val="1553329680"/>
                        </a:ext>
                      </a:extLst>
                    </a:gridCol>
                  </a:tblGrid>
                  <a:tr h="6129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Profile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sz="1600">
                                    <a:effectLst/>
                                  </a:rPr>
                                  <m:t>E</m:t>
                                </m:r>
                                <m:d>
                                  <m:dPr>
                                    <m:ctrlPr>
                                      <a:rPr lang="pl-PL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𝝅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ctrlPr>
                                      <a:rPr lang="pl-PL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𝑊𝑖</m:t>
                                        </m:r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𝝅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ctrlPr>
                                      <a:rPr lang="pl-PL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𝑊𝑖</m:t>
                                        </m:r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𝝅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ctrlPr>
                                      <a:rPr lang="pl-PL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𝑊𝑖</m:t>
                                        </m:r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pl-PL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𝝅</m:t>
                                        </m:r>
                                      </m:e>
                                      <m:sub>
                                        <m:r>
                                          <a:rPr lang="en-US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𝐵𝐼𝐺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pl-PL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7804988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0.0465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21809939"/>
                      </a:ext>
                    </a:extLst>
                  </a:tr>
                  <a:tr h="3580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001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0.2735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0.58564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0.5856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49021399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010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0.3741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0.6851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0.6851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91864477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0.3415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0.6342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0.6342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18984826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011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0.8220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0.9438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0.9454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1.8893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6209163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0.8002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0.9305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0.9376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1.8681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68373473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0.8641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0.9551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0.9586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1.9137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0634760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0.9800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0.9939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0.9944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0.9946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2.9830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32521882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Other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0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030292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C79B1974-602A-0BE7-6BC2-3DE4EBD120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942896"/>
                  </p:ext>
                </p:extLst>
              </p:nvPr>
            </p:nvGraphicFramePr>
            <p:xfrm>
              <a:off x="467544" y="1355186"/>
              <a:ext cx="7632848" cy="414762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3429">
                      <a:extLst>
                        <a:ext uri="{9D8B030D-6E8A-4147-A177-3AD203B41FA5}">
                          <a16:colId xmlns:a16="http://schemas.microsoft.com/office/drawing/2014/main" val="239733108"/>
                        </a:ext>
                      </a:extLst>
                    </a:gridCol>
                    <a:gridCol w="1708235">
                      <a:extLst>
                        <a:ext uri="{9D8B030D-6E8A-4147-A177-3AD203B41FA5}">
                          <a16:colId xmlns:a16="http://schemas.microsoft.com/office/drawing/2014/main" val="1376040198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3621435953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4249051710"/>
                        </a:ext>
                      </a:extLst>
                    </a:gridCol>
                    <a:gridCol w="1232585">
                      <a:extLst>
                        <a:ext uri="{9D8B030D-6E8A-4147-A177-3AD203B41FA5}">
                          <a16:colId xmlns:a16="http://schemas.microsoft.com/office/drawing/2014/main" val="1332737939"/>
                        </a:ext>
                      </a:extLst>
                    </a:gridCol>
                    <a:gridCol w="1113429">
                      <a:extLst>
                        <a:ext uri="{9D8B030D-6E8A-4147-A177-3AD203B41FA5}">
                          <a16:colId xmlns:a16="http://schemas.microsoft.com/office/drawing/2014/main" val="1553329680"/>
                        </a:ext>
                      </a:extLst>
                    </a:gridCol>
                  </a:tblGrid>
                  <a:tr h="6129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Profile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65714" t="-990" r="-283571" b="-584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28571" t="-990" r="-291133" b="-584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30198" t="-990" r="-192574" b="-584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30198" t="-990" r="-92574" b="-584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85246" t="-990" r="-2186" b="-5841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7804988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0.0465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21809939"/>
                      </a:ext>
                    </a:extLst>
                  </a:tr>
                  <a:tr h="3580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001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0.2735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0.58564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0.5856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49021399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010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0.3741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0.6851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0.6851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91864477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0.3415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0.6342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0.6342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18984826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011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0.8220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0.9438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0.9454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1.8893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6209163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101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0.8002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0.9305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0.9376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1.8681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68373473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0.8641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0.9551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0.9586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1.9137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06347604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111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0.9800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0.9939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0.9944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0.9946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2.9830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32521882"/>
                      </a:ext>
                    </a:extLst>
                  </a:tr>
                  <a:tr h="3970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 err="1">
                              <a:effectLst/>
                            </a:rPr>
                            <a:t>Other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>
                              <a:effectLst/>
                            </a:rPr>
                            <a:t>0</a:t>
                          </a:r>
                          <a:endParaRPr lang="pl-PL" sz="16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1600" dirty="0">
                              <a:effectLst/>
                            </a:rPr>
                            <a:t>0</a:t>
                          </a:r>
                          <a:endParaRPr lang="pl-PL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0302924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48252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5. </a:t>
            </a:r>
            <a:r>
              <a:rPr lang="pl-PL" sz="2400" b="1" dirty="0" err="1">
                <a:solidFill>
                  <a:srgbClr val="002060"/>
                </a:solidFill>
              </a:rPr>
              <a:t>Final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conclusions</a:t>
            </a:r>
            <a:endParaRPr lang="pl-PL" sz="2400" b="1" dirty="0">
              <a:solidFill>
                <a:srgbClr val="002060"/>
              </a:solidFill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9D191D4-7D25-F809-3984-86D909AB110A}"/>
              </a:ext>
            </a:extLst>
          </p:cNvPr>
          <p:cNvSpPr txBox="1"/>
          <p:nvPr/>
        </p:nvSpPr>
        <p:spPr>
          <a:xfrm>
            <a:off x="467544" y="1196753"/>
            <a:ext cx="748851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>
                <a:latin typeface="+mj-lt"/>
              </a:rPr>
              <a:t>We </a:t>
            </a:r>
            <a:r>
              <a:rPr lang="pl-PL" sz="2400" dirty="0" err="1">
                <a:latin typeface="+mj-lt"/>
              </a:rPr>
              <a:t>presented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just</a:t>
            </a:r>
            <a:r>
              <a:rPr lang="pl-PL" sz="2400" dirty="0">
                <a:latin typeface="+mj-lt"/>
              </a:rPr>
              <a:t> a </a:t>
            </a:r>
            <a:r>
              <a:rPr lang="pl-PL" sz="2400" dirty="0" err="1">
                <a:latin typeface="+mj-lt"/>
              </a:rPr>
              <a:t>few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models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which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are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computable</a:t>
            </a:r>
            <a:r>
              <a:rPr lang="pl-PL" sz="2400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T</a:t>
            </a:r>
            <a:r>
              <a:rPr lang="en-US" sz="2400" dirty="0"/>
              <a:t>he formulas that we have provided could be applied to re-interpret the results of the previous BIG3 studies conducted by other researchers</a:t>
            </a:r>
            <a:r>
              <a:rPr lang="pl-PL" sz="2400" dirty="0">
                <a:latin typeface="+mj-lt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>
                <a:latin typeface="+mj-lt"/>
              </a:rPr>
              <a:t>We </a:t>
            </a:r>
            <a:r>
              <a:rPr lang="pl-PL" sz="2400" dirty="0" err="1">
                <a:latin typeface="+mj-lt"/>
              </a:rPr>
              <a:t>don’t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say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which</a:t>
            </a:r>
            <a:r>
              <a:rPr lang="pl-PL" sz="2400" dirty="0">
                <a:latin typeface="+mj-lt"/>
              </a:rPr>
              <a:t> model </a:t>
            </a:r>
            <a:r>
              <a:rPr lang="pl-PL" sz="2400" dirty="0" err="1">
                <a:latin typeface="+mj-lt"/>
              </a:rPr>
              <a:t>is</a:t>
            </a:r>
            <a:r>
              <a:rPr lang="pl-PL" sz="2400" dirty="0">
                <a:latin typeface="+mj-lt"/>
              </a:rPr>
              <a:t> „the </a:t>
            </a:r>
            <a:r>
              <a:rPr lang="pl-PL" sz="2400" dirty="0" err="1">
                <a:latin typeface="+mj-lt"/>
              </a:rPr>
              <a:t>best</a:t>
            </a:r>
            <a:r>
              <a:rPr lang="pl-PL" sz="2400" dirty="0">
                <a:latin typeface="+mj-lt"/>
              </a:rPr>
              <a:t>” one – </a:t>
            </a:r>
            <a:r>
              <a:rPr lang="pl-PL" sz="2400" dirty="0" err="1">
                <a:latin typeface="+mj-lt"/>
              </a:rPr>
              <a:t>it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requires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further</a:t>
            </a:r>
            <a:r>
              <a:rPr lang="pl-PL" sz="2400" dirty="0">
                <a:latin typeface="+mj-lt"/>
              </a:rPr>
              <a:t> </a:t>
            </a:r>
            <a:r>
              <a:rPr lang="pl-PL" sz="2400" dirty="0" err="1">
                <a:latin typeface="+mj-lt"/>
              </a:rPr>
              <a:t>research</a:t>
            </a:r>
            <a:r>
              <a:rPr lang="pl-PL" sz="24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628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539552" y="2636912"/>
            <a:ext cx="80648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err="1">
                <a:solidFill>
                  <a:srgbClr val="002060"/>
                </a:solidFill>
              </a:rPr>
              <a:t>Thank</a:t>
            </a:r>
            <a:r>
              <a:rPr lang="pl-PL" sz="2600" dirty="0">
                <a:solidFill>
                  <a:srgbClr val="002060"/>
                </a:solidFill>
              </a:rPr>
              <a:t> </a:t>
            </a:r>
            <a:r>
              <a:rPr lang="pl-PL" sz="2600" dirty="0" err="1">
                <a:solidFill>
                  <a:srgbClr val="002060"/>
                </a:solidFill>
              </a:rPr>
              <a:t>you</a:t>
            </a:r>
            <a:r>
              <a:rPr lang="pl-PL" sz="2600" dirty="0">
                <a:solidFill>
                  <a:srgbClr val="002060"/>
                </a:solidFill>
              </a:rPr>
              <a:t> for </a:t>
            </a:r>
            <a:r>
              <a:rPr lang="pl-PL" sz="2600" dirty="0" err="1">
                <a:solidFill>
                  <a:srgbClr val="002060"/>
                </a:solidFill>
              </a:rPr>
              <a:t>your</a:t>
            </a:r>
            <a:r>
              <a:rPr lang="pl-PL" sz="2600" dirty="0">
                <a:solidFill>
                  <a:srgbClr val="002060"/>
                </a:solidFill>
              </a:rPr>
              <a:t> </a:t>
            </a:r>
            <a:r>
              <a:rPr lang="pl-PL" sz="2600" dirty="0" err="1">
                <a:solidFill>
                  <a:srgbClr val="002060"/>
                </a:solidFill>
              </a:rPr>
              <a:t>attention</a:t>
            </a:r>
            <a:r>
              <a:rPr lang="pl-PL" sz="2600" dirty="0">
                <a:solidFill>
                  <a:srgbClr val="002060"/>
                </a:solidFill>
              </a:rPr>
              <a:t>!</a:t>
            </a:r>
          </a:p>
          <a:p>
            <a:pPr algn="ctr"/>
            <a:endParaRPr lang="pl-PL" sz="2600" dirty="0">
              <a:solidFill>
                <a:srgbClr val="002060"/>
              </a:solidFill>
            </a:endParaRPr>
          </a:p>
          <a:p>
            <a:pPr algn="ctr"/>
            <a:r>
              <a:rPr lang="pl-PL" sz="2600" dirty="0">
                <a:solidFill>
                  <a:srgbClr val="002060"/>
                </a:solidFill>
              </a:rPr>
              <a:t>radoslaw.kurach@ue.wroc.pl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B163699-3879-826B-635D-6A7FA7F4DB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369" y="17560"/>
            <a:ext cx="1443631" cy="163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46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1. </a:t>
            </a:r>
            <a:r>
              <a:rPr lang="pl-PL" sz="2400" b="1" dirty="0" err="1">
                <a:solidFill>
                  <a:srgbClr val="002060"/>
                </a:solidFill>
              </a:rPr>
              <a:t>Introduction</a:t>
            </a:r>
            <a:r>
              <a:rPr lang="pl-PL" sz="2400" b="1" dirty="0">
                <a:solidFill>
                  <a:srgbClr val="002060"/>
                </a:solidFill>
              </a:rPr>
              <a:t>: BIG 3 (</a:t>
            </a:r>
            <a:r>
              <a:rPr lang="pl-PL" sz="2400" b="1" dirty="0" err="1">
                <a:solidFill>
                  <a:srgbClr val="002060"/>
                </a:solidFill>
              </a:rPr>
              <a:t>Lusardi</a:t>
            </a:r>
            <a:r>
              <a:rPr lang="pl-PL" sz="2400" b="1" dirty="0">
                <a:solidFill>
                  <a:srgbClr val="002060"/>
                </a:solidFill>
              </a:rPr>
              <a:t> and Mitchell, 2004)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A5D1817-CAF5-E028-61B7-5938970487B0}"/>
              </a:ext>
            </a:extLst>
          </p:cNvPr>
          <p:cNvSpPr txBox="1"/>
          <p:nvPr/>
        </p:nvSpPr>
        <p:spPr>
          <a:xfrm>
            <a:off x="463188" y="1162183"/>
            <a:ext cx="80648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Q1. [COMPOUNDED INTEREST] </a:t>
            </a:r>
            <a:r>
              <a:rPr lang="en-US" dirty="0"/>
              <a:t>Suppose you had $100 in a savings account and the interest rate was 2% per year. After 5</a:t>
            </a:r>
            <a:r>
              <a:rPr lang="pl-PL" dirty="0"/>
              <a:t> </a:t>
            </a:r>
            <a:r>
              <a:rPr lang="en-US" dirty="0"/>
              <a:t>years, how much do you think you would have in the account if you left the money to grow? </a:t>
            </a:r>
            <a:endParaRPr lang="pl-PL" b="1" dirty="0"/>
          </a:p>
          <a:p>
            <a:pPr marL="342900" indent="-342900">
              <a:buFont typeface="+mj-lt"/>
              <a:buAutoNum type="alphaLcParenR"/>
            </a:pPr>
            <a:r>
              <a:rPr lang="pl-PL" b="1" dirty="0" err="1"/>
              <a:t>More</a:t>
            </a:r>
            <a:r>
              <a:rPr lang="pl-PL" b="1" dirty="0"/>
              <a:t> </a:t>
            </a:r>
            <a:r>
              <a:rPr lang="pl-PL" b="1" dirty="0" err="1"/>
              <a:t>than</a:t>
            </a:r>
            <a:r>
              <a:rPr lang="pl-PL" b="1" dirty="0"/>
              <a:t> $102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 err="1"/>
              <a:t>Exactly</a:t>
            </a:r>
            <a:r>
              <a:rPr lang="pl-PL" dirty="0"/>
              <a:t> $102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Less </a:t>
            </a:r>
            <a:r>
              <a:rPr lang="pl-PL" dirty="0" err="1"/>
              <a:t>than</a:t>
            </a:r>
            <a:r>
              <a:rPr lang="pl-PL" dirty="0"/>
              <a:t> $102</a:t>
            </a:r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Do not </a:t>
            </a:r>
            <a:r>
              <a:rPr lang="pl-PL" dirty="0" err="1"/>
              <a:t>know</a:t>
            </a:r>
            <a:endParaRPr lang="pl-PL" dirty="0"/>
          </a:p>
          <a:p>
            <a:pPr marL="342900" indent="-342900">
              <a:buFont typeface="+mj-lt"/>
              <a:buAutoNum type="alphaLcParenR"/>
            </a:pPr>
            <a:r>
              <a:rPr lang="pl-PL" dirty="0" err="1"/>
              <a:t>Refuse</a:t>
            </a:r>
            <a:r>
              <a:rPr lang="pl-PL" dirty="0"/>
              <a:t> to </a:t>
            </a:r>
            <a:r>
              <a:rPr lang="pl-PL" dirty="0" err="1"/>
              <a:t>answer</a:t>
            </a:r>
            <a:r>
              <a:rPr lang="pl-PL" dirty="0"/>
              <a:t> </a:t>
            </a:r>
          </a:p>
          <a:p>
            <a:pPr marL="342900" indent="-342900">
              <a:buFont typeface="+mj-lt"/>
              <a:buAutoNum type="alphaLcParenR"/>
            </a:pPr>
            <a:endParaRPr lang="pl-PL" dirty="0"/>
          </a:p>
          <a:p>
            <a:endParaRPr lang="pl-PL" dirty="0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D67A6A10-4610-2F08-6ECA-91BD80CB5511}"/>
              </a:ext>
            </a:extLst>
          </p:cNvPr>
          <p:cNvSpPr txBox="1"/>
          <p:nvPr/>
        </p:nvSpPr>
        <p:spPr>
          <a:xfrm>
            <a:off x="463188" y="3664492"/>
            <a:ext cx="80648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Q2. [INFLATION] </a:t>
            </a:r>
            <a:r>
              <a:rPr lang="en-US" dirty="0"/>
              <a:t>Imagine that the interest rate on your savings account was 1% per year and inflation was 2%</a:t>
            </a:r>
            <a:r>
              <a:rPr lang="pl-PL" dirty="0"/>
              <a:t> </a:t>
            </a:r>
            <a:r>
              <a:rPr lang="en-US" dirty="0"/>
              <a:t>per year. After 1 year, how much would you be able to buy with the money in this account? </a:t>
            </a:r>
            <a:endParaRPr lang="pl-PL" dirty="0"/>
          </a:p>
          <a:p>
            <a:pPr marL="342900" indent="-342900">
              <a:buAutoNum type="alphaLcParenR"/>
            </a:pP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than</a:t>
            </a:r>
            <a:r>
              <a:rPr lang="pl-PL" dirty="0"/>
              <a:t> </a:t>
            </a:r>
            <a:r>
              <a:rPr lang="pl-PL" dirty="0" err="1"/>
              <a:t>today</a:t>
            </a:r>
            <a:endParaRPr lang="pl-PL" dirty="0"/>
          </a:p>
          <a:p>
            <a:pPr marL="342900" indent="-342900">
              <a:buAutoNum type="alphaLcParenR"/>
            </a:pPr>
            <a:r>
              <a:rPr lang="pl-PL" dirty="0" err="1"/>
              <a:t>Exactly</a:t>
            </a:r>
            <a:r>
              <a:rPr lang="pl-PL" dirty="0"/>
              <a:t> the same </a:t>
            </a:r>
          </a:p>
          <a:p>
            <a:pPr marL="342900" indent="-342900">
              <a:buAutoNum type="alphaLcParenR"/>
            </a:pPr>
            <a:r>
              <a:rPr lang="pl-PL" b="1" dirty="0"/>
              <a:t>Less </a:t>
            </a:r>
            <a:r>
              <a:rPr lang="pl-PL" b="1" dirty="0" err="1"/>
              <a:t>than</a:t>
            </a:r>
            <a:r>
              <a:rPr lang="pl-PL" b="1" dirty="0"/>
              <a:t> </a:t>
            </a:r>
            <a:r>
              <a:rPr lang="pl-PL" b="1" dirty="0" err="1"/>
              <a:t>today</a:t>
            </a:r>
            <a:endParaRPr lang="pl-PL" b="1" dirty="0"/>
          </a:p>
          <a:p>
            <a:pPr marL="342900" indent="-342900">
              <a:buFont typeface="+mj-lt"/>
              <a:buAutoNum type="alphaLcParenR"/>
            </a:pPr>
            <a:r>
              <a:rPr lang="pl-PL" dirty="0"/>
              <a:t>Do not </a:t>
            </a:r>
            <a:r>
              <a:rPr lang="pl-PL" dirty="0" err="1"/>
              <a:t>know</a:t>
            </a:r>
            <a:endParaRPr lang="pl-PL" dirty="0"/>
          </a:p>
          <a:p>
            <a:pPr marL="342900" indent="-342900">
              <a:buFont typeface="+mj-lt"/>
              <a:buAutoNum type="alphaLcParenR"/>
            </a:pPr>
            <a:r>
              <a:rPr lang="pl-PL" dirty="0" err="1"/>
              <a:t>Refuse</a:t>
            </a:r>
            <a:r>
              <a:rPr lang="pl-PL" dirty="0"/>
              <a:t> to </a:t>
            </a:r>
            <a:r>
              <a:rPr lang="pl-PL" dirty="0" err="1"/>
              <a:t>answer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54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1. </a:t>
            </a:r>
            <a:r>
              <a:rPr lang="pl-PL" sz="2400" b="1" dirty="0" err="1">
                <a:solidFill>
                  <a:srgbClr val="002060"/>
                </a:solidFill>
              </a:rPr>
              <a:t>Introduction</a:t>
            </a:r>
            <a:r>
              <a:rPr lang="pl-PL" sz="2400" b="1" dirty="0">
                <a:solidFill>
                  <a:srgbClr val="002060"/>
                </a:solidFill>
              </a:rPr>
              <a:t>: BIG 3 </a:t>
            </a:r>
            <a:r>
              <a:rPr lang="pl-PL" sz="2400" b="1" dirty="0" err="1">
                <a:solidFill>
                  <a:srgbClr val="002060"/>
                </a:solidFill>
              </a:rPr>
              <a:t>results</a:t>
            </a:r>
            <a:endParaRPr lang="pl-PL" sz="2400" b="1" dirty="0">
              <a:solidFill>
                <a:srgbClr val="002060"/>
              </a:solidFill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A650753D-0140-37E1-BC89-B96AA62A218C}"/>
              </a:ext>
            </a:extLst>
          </p:cNvPr>
          <p:cNvSpPr txBox="1"/>
          <p:nvPr/>
        </p:nvSpPr>
        <p:spPr>
          <a:xfrm>
            <a:off x="413284" y="908721"/>
            <a:ext cx="8064896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/>
              <a:t>Q3. [DIVERSIFICATION] </a:t>
            </a:r>
            <a:r>
              <a:rPr lang="en-US" sz="1600" dirty="0"/>
              <a:t>Please tell me whether this statement is true or false. “Buying a single company’s stock</a:t>
            </a:r>
            <a:r>
              <a:rPr lang="pl-PL" sz="1600" dirty="0"/>
              <a:t> </a:t>
            </a:r>
            <a:r>
              <a:rPr lang="en-US" sz="1600" dirty="0"/>
              <a:t>usually provides a safer return than a stock mutual fund.”</a:t>
            </a:r>
            <a:endParaRPr lang="pl-PL" sz="1600" b="1" dirty="0"/>
          </a:p>
          <a:p>
            <a:pPr marL="342900" indent="-342900">
              <a:buAutoNum type="alphaLcParenR"/>
            </a:pPr>
            <a:r>
              <a:rPr lang="pl-PL" sz="1600" dirty="0"/>
              <a:t>True</a:t>
            </a:r>
          </a:p>
          <a:p>
            <a:pPr marL="342900" indent="-342900">
              <a:buAutoNum type="alphaLcParenR"/>
            </a:pPr>
            <a:r>
              <a:rPr lang="pl-PL" sz="1600" dirty="0" err="1"/>
              <a:t>False</a:t>
            </a:r>
            <a:endParaRPr lang="pl-PL" sz="1600" dirty="0"/>
          </a:p>
          <a:p>
            <a:pPr marL="342900" indent="-342900">
              <a:buFont typeface="+mj-lt"/>
              <a:buAutoNum type="alphaLcParenR"/>
            </a:pPr>
            <a:r>
              <a:rPr lang="pl-PL" sz="1600" dirty="0"/>
              <a:t>Do not </a:t>
            </a:r>
            <a:r>
              <a:rPr lang="pl-PL" sz="1600" dirty="0" err="1"/>
              <a:t>know</a:t>
            </a:r>
            <a:endParaRPr lang="pl-PL" sz="1600" dirty="0"/>
          </a:p>
          <a:p>
            <a:pPr marL="342900" indent="-342900">
              <a:buFont typeface="+mj-lt"/>
              <a:buAutoNum type="alphaLcParenR"/>
            </a:pPr>
            <a:r>
              <a:rPr lang="pl-PL" sz="1600" dirty="0" err="1"/>
              <a:t>Refuse</a:t>
            </a:r>
            <a:r>
              <a:rPr lang="pl-PL" sz="1600" dirty="0"/>
              <a:t> to </a:t>
            </a:r>
            <a:r>
              <a:rPr lang="pl-PL" sz="1600" dirty="0" err="1"/>
              <a:t>answer</a:t>
            </a:r>
            <a:r>
              <a:rPr lang="pl-PL" sz="1600" dirty="0"/>
              <a:t> </a:t>
            </a:r>
          </a:p>
          <a:p>
            <a:pPr marL="342900" indent="-342900">
              <a:buAutoNum type="alphaLcParenR"/>
            </a:pPr>
            <a:endParaRPr lang="pl-PL" sz="1600" dirty="0"/>
          </a:p>
          <a:p>
            <a:pPr marL="342900" indent="-342900">
              <a:buAutoNum type="alphaLcParenR"/>
            </a:pPr>
            <a:endParaRPr lang="pl-PL" sz="1600" dirty="0"/>
          </a:p>
          <a:p>
            <a:pPr marL="342900" indent="-342900">
              <a:buAutoNum type="alphaLcParenR"/>
            </a:pPr>
            <a:endParaRPr lang="pl-PL" sz="1600" dirty="0"/>
          </a:p>
          <a:p>
            <a:pPr marL="342900" indent="-342900">
              <a:buAutoNum type="alphaLcParenR"/>
            </a:pPr>
            <a:endParaRPr lang="pl-PL" sz="1600" dirty="0"/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F06BCFEC-4599-F3EC-91E5-6EFAF25F7435}"/>
              </a:ext>
            </a:extLst>
          </p:cNvPr>
          <p:cNvGrpSpPr/>
          <p:nvPr/>
        </p:nvGrpSpPr>
        <p:grpSpPr>
          <a:xfrm>
            <a:off x="1560694" y="2488801"/>
            <a:ext cx="6166627" cy="3706119"/>
            <a:chOff x="1691680" y="2459893"/>
            <a:chExt cx="6166627" cy="3706119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03B19AE3-58E5-58A2-D701-C770EE7D5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0" y="2459893"/>
              <a:ext cx="6166627" cy="3598397"/>
            </a:xfrm>
            <a:prstGeom prst="rect">
              <a:avLst/>
            </a:prstGeom>
          </p:spPr>
        </p:pic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650C5A86-D939-8295-141D-E13AFFED4F62}"/>
                </a:ext>
              </a:extLst>
            </p:cNvPr>
            <p:cNvSpPr txBox="1"/>
            <p:nvPr/>
          </p:nvSpPr>
          <p:spPr>
            <a:xfrm>
              <a:off x="1750658" y="5950568"/>
              <a:ext cx="151216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800" dirty="0" err="1"/>
                <a:t>Lusardi</a:t>
              </a:r>
              <a:r>
                <a:rPr lang="pl-PL" sz="800" dirty="0"/>
                <a:t> (2019)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745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1. </a:t>
            </a:r>
            <a:r>
              <a:rPr lang="pl-PL" sz="2400" b="1" dirty="0" err="1">
                <a:solidFill>
                  <a:srgbClr val="002060"/>
                </a:solidFill>
              </a:rPr>
              <a:t>Introduction</a:t>
            </a:r>
            <a:r>
              <a:rPr lang="pl-PL" sz="2400" b="1" dirty="0">
                <a:solidFill>
                  <a:srgbClr val="002060"/>
                </a:solidFill>
              </a:rPr>
              <a:t>: BIG 3 </a:t>
            </a:r>
            <a:r>
              <a:rPr lang="pl-PL" sz="2400" b="1" dirty="0" err="1">
                <a:solidFill>
                  <a:srgbClr val="002060"/>
                </a:solidFill>
              </a:rPr>
              <a:t>results</a:t>
            </a:r>
            <a:r>
              <a:rPr lang="pl-PL" sz="2400" b="1" dirty="0">
                <a:solidFill>
                  <a:srgbClr val="002060"/>
                </a:solidFill>
              </a:rPr>
              <a:t> (Poland, 2019)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4E5DD9CE-B64B-C620-170E-DBB030CFF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654377"/>
              </p:ext>
            </p:extLst>
          </p:nvPr>
        </p:nvGraphicFramePr>
        <p:xfrm>
          <a:off x="1403648" y="1124750"/>
          <a:ext cx="6120680" cy="4619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634">
                  <a:extLst>
                    <a:ext uri="{9D8B030D-6E8A-4147-A177-3AD203B41FA5}">
                      <a16:colId xmlns:a16="http://schemas.microsoft.com/office/drawing/2014/main" val="4101489494"/>
                    </a:ext>
                  </a:extLst>
                </a:gridCol>
                <a:gridCol w="1683682">
                  <a:extLst>
                    <a:ext uri="{9D8B030D-6E8A-4147-A177-3AD203B41FA5}">
                      <a16:colId xmlns:a16="http://schemas.microsoft.com/office/drawing/2014/main" val="4128316621"/>
                    </a:ext>
                  </a:extLst>
                </a:gridCol>
                <a:gridCol w="1683682">
                  <a:extLst>
                    <a:ext uri="{9D8B030D-6E8A-4147-A177-3AD203B41FA5}">
                      <a16:colId xmlns:a16="http://schemas.microsoft.com/office/drawing/2014/main" val="450434296"/>
                    </a:ext>
                  </a:extLst>
                </a:gridCol>
                <a:gridCol w="1683682">
                  <a:extLst>
                    <a:ext uri="{9D8B030D-6E8A-4147-A177-3AD203B41FA5}">
                      <a16:colId xmlns:a16="http://schemas.microsoft.com/office/drawing/2014/main" val="3365078595"/>
                    </a:ext>
                  </a:extLst>
                </a:gridCol>
              </a:tblGrid>
              <a:tr h="261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</a:rPr>
                        <a:t>Question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</a:rPr>
                        <a:t>Correct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</a:rPr>
                        <a:t>False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</a:rPr>
                        <a:t>Don’t</a:t>
                      </a:r>
                      <a:r>
                        <a:rPr lang="pl-PL" sz="1600" dirty="0">
                          <a:effectLst/>
                        </a:rPr>
                        <a:t> </a:t>
                      </a:r>
                      <a:r>
                        <a:rPr lang="pl-PL" sz="1600" dirty="0" err="1">
                          <a:effectLst/>
                        </a:rPr>
                        <a:t>know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7923839"/>
                  </a:ext>
                </a:extLst>
              </a:tr>
              <a:tr h="26110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pl-PL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respondents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398872"/>
                  </a:ext>
                </a:extLst>
              </a:tr>
              <a:tr h="261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Q1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55.75%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32.46%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11.79%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653482"/>
                  </a:ext>
                </a:extLst>
              </a:tr>
              <a:tr h="261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Q2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55.94%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30.03%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14.03%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795208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Q3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57.25%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17.31%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25.44%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8680241"/>
                  </a:ext>
                </a:extLst>
              </a:tr>
              <a:tr h="27416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Male </a:t>
                      </a: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respondents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87980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Q1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57.02%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32.46%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10.53%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044558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Q2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59.43%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30.70%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9.87%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291768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Q3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58.77%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19.30%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21.93%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891992"/>
                  </a:ext>
                </a:extLst>
              </a:tr>
              <a:tr h="27416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Female</a:t>
                      </a:r>
                      <a:r>
                        <a:rPr lang="pl-PL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respondents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024604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Q1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54.81%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32.46%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12.72%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038524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Q2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53.34%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29.53%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17.13%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03449832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Q3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56.12%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15.82%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28.06%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40347764"/>
                  </a:ext>
                </a:extLst>
              </a:tr>
              <a:tr h="27416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Gender</a:t>
                      </a:r>
                      <a:r>
                        <a:rPr lang="pl-PL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gap (M-F)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856884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Q1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2.21%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0.00%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-2.19%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14116030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Q2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6.09% **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1.17%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-7.26% ***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46486296"/>
                  </a:ext>
                </a:extLst>
              </a:tr>
              <a:tr h="274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Q3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2.65%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>
                          <a:effectLst/>
                        </a:rPr>
                        <a:t>3.48% *</a:t>
                      </a:r>
                      <a:endParaRPr lang="pl-PL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-6.13% **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831057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684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2. </a:t>
            </a:r>
            <a:r>
              <a:rPr lang="pl-PL" sz="2400" b="1" dirty="0" err="1">
                <a:solidFill>
                  <a:srgbClr val="002060"/>
                </a:solidFill>
              </a:rPr>
              <a:t>Models</a:t>
            </a:r>
            <a:r>
              <a:rPr lang="pl-PL" sz="2400" b="1" dirty="0">
                <a:solidFill>
                  <a:srgbClr val="002060"/>
                </a:solidFill>
              </a:rPr>
              <a:t> of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 – the </a:t>
            </a:r>
            <a:r>
              <a:rPr lang="pl-PL" sz="2400" b="1" dirty="0" err="1">
                <a:solidFill>
                  <a:srgbClr val="002060"/>
                </a:solidFill>
              </a:rPr>
              <a:t>Bayesian</a:t>
            </a:r>
            <a:r>
              <a:rPr lang="pl-PL" sz="2400" b="1" dirty="0">
                <a:solidFill>
                  <a:srgbClr val="002060"/>
                </a:solidFill>
              </a:rPr>
              <a:t> model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7">
            <a:extLst>
              <a:ext uri="{FF2B5EF4-FFF2-40B4-BE49-F238E27FC236}">
                <a16:creationId xmlns:a16="http://schemas.microsoft.com/office/drawing/2014/main" id="{B41EEE4D-2671-F907-603D-19463E0DE08B}"/>
              </a:ext>
            </a:extLst>
          </p:cNvPr>
          <p:cNvGrpSpPr>
            <a:grpSpLocks/>
          </p:cNvGrpSpPr>
          <p:nvPr/>
        </p:nvGrpSpPr>
        <p:grpSpPr bwMode="auto">
          <a:xfrm>
            <a:off x="467590" y="1226369"/>
            <a:ext cx="8132698" cy="4362871"/>
            <a:chOff x="2359" y="1800"/>
            <a:chExt cx="7911" cy="506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 Box 3">
                  <a:extLst>
                    <a:ext uri="{FF2B5EF4-FFF2-40B4-BE49-F238E27FC236}">
                      <a16:creationId xmlns:a16="http://schemas.microsoft.com/office/drawing/2014/main" id="{E174B9E4-C045-8B3C-6820-5190CF073A9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63" y="562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" name="Text Box 3">
                  <a:extLst>
                    <a:ext uri="{FF2B5EF4-FFF2-40B4-BE49-F238E27FC236}">
                      <a16:creationId xmlns:a16="http://schemas.microsoft.com/office/drawing/2014/main" id="{E174B9E4-C045-8B3C-6820-5190CF073A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463" y="5620"/>
                  <a:ext cx="520" cy="58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 Box 4">
                  <a:extLst>
                    <a:ext uri="{FF2B5EF4-FFF2-40B4-BE49-F238E27FC236}">
                      <a16:creationId xmlns:a16="http://schemas.microsoft.com/office/drawing/2014/main" id="{F55F672D-E95C-3FD6-DE49-2FC0B398E49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352" y="5570"/>
                  <a:ext cx="1047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8" name="Text Box 4">
                  <a:extLst>
                    <a:ext uri="{FF2B5EF4-FFF2-40B4-BE49-F238E27FC236}">
                      <a16:creationId xmlns:a16="http://schemas.microsoft.com/office/drawing/2014/main" id="{F55F672D-E95C-3FD6-DE49-2FC0B398E4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352" y="5570"/>
                  <a:ext cx="1047" cy="58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 Box 5">
                  <a:extLst>
                    <a:ext uri="{FF2B5EF4-FFF2-40B4-BE49-F238E27FC236}">
                      <a16:creationId xmlns:a16="http://schemas.microsoft.com/office/drawing/2014/main" id="{6F3CA11B-91E1-F810-2A29-5E3F899B61E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903" y="3900"/>
                  <a:ext cx="520" cy="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𝑆𝑗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Text Box 5">
                  <a:extLst>
                    <a:ext uri="{FF2B5EF4-FFF2-40B4-BE49-F238E27FC236}">
                      <a16:creationId xmlns:a16="http://schemas.microsoft.com/office/drawing/2014/main" id="{6F3CA11B-91E1-F810-2A29-5E3F899B61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903" y="3900"/>
                  <a:ext cx="520" cy="70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6">
                  <a:extLst>
                    <a:ext uri="{FF2B5EF4-FFF2-40B4-BE49-F238E27FC236}">
                      <a16:creationId xmlns:a16="http://schemas.microsoft.com/office/drawing/2014/main" id="{835F1BA6-0FA4-4954-D477-79308A261DC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473" y="239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 Box 6">
                  <a:extLst>
                    <a:ext uri="{FF2B5EF4-FFF2-40B4-BE49-F238E27FC236}">
                      <a16:creationId xmlns:a16="http://schemas.microsoft.com/office/drawing/2014/main" id="{835F1BA6-0FA4-4954-D477-79308A261D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473" y="2390"/>
                  <a:ext cx="520" cy="58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 Box 7">
                  <a:extLst>
                    <a:ext uri="{FF2B5EF4-FFF2-40B4-BE49-F238E27FC236}">
                      <a16:creationId xmlns:a16="http://schemas.microsoft.com/office/drawing/2014/main" id="{040C37C4-9135-08FF-CEA0-CA16B3C7C4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22" y="246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𝐾𝑗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1" name="Text Box 7">
                  <a:extLst>
                    <a:ext uri="{FF2B5EF4-FFF2-40B4-BE49-F238E27FC236}">
                      <a16:creationId xmlns:a16="http://schemas.microsoft.com/office/drawing/2014/main" id="{040C37C4-9135-08FF-CEA0-CA16B3C7C4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422" y="2460"/>
                  <a:ext cx="520" cy="58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 Box 8">
              <a:extLst>
                <a:ext uri="{FF2B5EF4-FFF2-40B4-BE49-F238E27FC236}">
                  <a16:creationId xmlns:a16="http://schemas.microsoft.com/office/drawing/2014/main" id="{27F18BD2-CBC9-B028-CB17-523862EE4A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9" y="3120"/>
              <a:ext cx="1547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Knows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the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answer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A3A69CB2-6F4C-9C05-119C-B76383E133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1" y="4680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Shoots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the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answer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A0FD61A5-98B0-614B-AC37-006103BE2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1800"/>
              <a:ext cx="2236" cy="88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Respondent</a:t>
              </a:r>
            </a:p>
          </p:txBody>
        </p:sp>
        <p:cxnSp>
          <p:nvCxnSpPr>
            <p:cNvPr id="15" name="AutoShape 11">
              <a:extLst>
                <a:ext uri="{FF2B5EF4-FFF2-40B4-BE49-F238E27FC236}">
                  <a16:creationId xmlns:a16="http://schemas.microsoft.com/office/drawing/2014/main" id="{9A422BF7-61C5-6427-FF95-B786985747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283" y="2590"/>
              <a:ext cx="1264" cy="5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12">
              <a:extLst>
                <a:ext uri="{FF2B5EF4-FFF2-40B4-BE49-F238E27FC236}">
                  <a16:creationId xmlns:a16="http://schemas.microsoft.com/office/drawing/2014/main" id="{B429C28F-4BD5-801F-CEDA-BA8EC1A1084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34" y="2590"/>
              <a:ext cx="1465" cy="5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 Box 13">
                  <a:extLst>
                    <a:ext uri="{FF2B5EF4-FFF2-40B4-BE49-F238E27FC236}">
                      <a16:creationId xmlns:a16="http://schemas.microsoft.com/office/drawing/2014/main" id="{31189F27-6DE5-769B-9434-F5C72DCDEA5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572" y="395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𝑅𝑗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7" name="Text Box 13">
                  <a:extLst>
                    <a:ext uri="{FF2B5EF4-FFF2-40B4-BE49-F238E27FC236}">
                      <a16:creationId xmlns:a16="http://schemas.microsoft.com/office/drawing/2014/main" id="{31189F27-6DE5-769B-9434-F5C72DCDEA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572" y="3950"/>
                  <a:ext cx="520" cy="58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AutoShape 14">
              <a:extLst>
                <a:ext uri="{FF2B5EF4-FFF2-40B4-BE49-F238E27FC236}">
                  <a16:creationId xmlns:a16="http://schemas.microsoft.com/office/drawing/2014/main" id="{1B5EBF7B-B192-6CE2-65A4-FE64829B93A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831" y="5460"/>
              <a:ext cx="308" cy="8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 Box 15">
              <a:extLst>
                <a:ext uri="{FF2B5EF4-FFF2-40B4-BE49-F238E27FC236}">
                  <a16:creationId xmlns:a16="http://schemas.microsoft.com/office/drawing/2014/main" id="{28A31223-E0DB-FAEF-7867-80B117B7AA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3" y="3150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Doesn’t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know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the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answer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16">
              <a:extLst>
                <a:ext uri="{FF2B5EF4-FFF2-40B4-BE49-F238E27FC236}">
                  <a16:creationId xmlns:a16="http://schemas.microsoft.com/office/drawing/2014/main" id="{DE65CC12-0D93-45C2-D05A-F1BA0E88A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92" y="4660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Refrains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from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shooting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AutoShape 17">
              <a:extLst>
                <a:ext uri="{FF2B5EF4-FFF2-40B4-BE49-F238E27FC236}">
                  <a16:creationId xmlns:a16="http://schemas.microsoft.com/office/drawing/2014/main" id="{E1750B96-0C38-AD22-DCA5-0C5D9B7A3D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143" y="3900"/>
              <a:ext cx="0" cy="24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18">
              <a:extLst>
                <a:ext uri="{FF2B5EF4-FFF2-40B4-BE49-F238E27FC236}">
                  <a16:creationId xmlns:a16="http://schemas.microsoft.com/office/drawing/2014/main" id="{7438CA72-C8C7-EB08-07C0-23B834578E9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15" y="3930"/>
              <a:ext cx="1312" cy="7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19">
              <a:extLst>
                <a:ext uri="{FF2B5EF4-FFF2-40B4-BE49-F238E27FC236}">
                  <a16:creationId xmlns:a16="http://schemas.microsoft.com/office/drawing/2014/main" id="{31233B5B-451A-3715-0AC4-00FA548AD45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672" y="3950"/>
              <a:ext cx="1321" cy="7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3730F9E7-F0F2-88DA-A7CA-06297BE08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6320"/>
              <a:ext cx="1596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1">
              <a:extLst>
                <a:ext uri="{FF2B5EF4-FFF2-40B4-BE49-F238E27FC236}">
                  <a16:creationId xmlns:a16="http://schemas.microsoft.com/office/drawing/2014/main" id="{5202DD0E-4E20-CE5F-E09C-529F0D664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" y="6320"/>
              <a:ext cx="1617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Oval 22">
              <a:extLst>
                <a:ext uri="{FF2B5EF4-FFF2-40B4-BE49-F238E27FC236}">
                  <a16:creationId xmlns:a16="http://schemas.microsoft.com/office/drawing/2014/main" id="{9A655398-81B9-D698-E653-5C2EAACF7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9" y="6320"/>
              <a:ext cx="1280" cy="5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false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Oval 23">
              <a:extLst>
                <a:ext uri="{FF2B5EF4-FFF2-40B4-BE49-F238E27FC236}">
                  <a16:creationId xmlns:a16="http://schemas.microsoft.com/office/drawing/2014/main" id="{74A28B81-A6E5-1565-C0C1-B0636EA64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" y="6313"/>
              <a:ext cx="1849" cy="54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DK</a:t>
              </a:r>
            </a:p>
          </p:txBody>
        </p:sp>
        <p:cxnSp>
          <p:nvCxnSpPr>
            <p:cNvPr id="28" name="AutoShape 24">
              <a:extLst>
                <a:ext uri="{FF2B5EF4-FFF2-40B4-BE49-F238E27FC236}">
                  <a16:creationId xmlns:a16="http://schemas.microsoft.com/office/drawing/2014/main" id="{631EA8C2-3276-7C00-C45E-A7BE38F5AC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5" y="5440"/>
              <a:ext cx="0" cy="8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AutoShape 25">
              <a:extLst>
                <a:ext uri="{FF2B5EF4-FFF2-40B4-BE49-F238E27FC236}">
                  <a16:creationId xmlns:a16="http://schemas.microsoft.com/office/drawing/2014/main" id="{F499D6B8-2B7A-CEAC-B7C4-60E8C2922A7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27" y="5460"/>
              <a:ext cx="421" cy="8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68790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2. </a:t>
            </a:r>
            <a:r>
              <a:rPr lang="pl-PL" sz="2400" b="1" dirty="0" err="1">
                <a:solidFill>
                  <a:srgbClr val="002060"/>
                </a:solidFill>
              </a:rPr>
              <a:t>Models</a:t>
            </a:r>
            <a:r>
              <a:rPr lang="pl-PL" sz="2400" b="1" dirty="0">
                <a:solidFill>
                  <a:srgbClr val="002060"/>
                </a:solidFill>
              </a:rPr>
              <a:t> of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 – the </a:t>
            </a:r>
            <a:r>
              <a:rPr lang="pl-PL" sz="2400" b="1" dirty="0" err="1">
                <a:solidFill>
                  <a:srgbClr val="002060"/>
                </a:solidFill>
              </a:rPr>
              <a:t>partial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information</a:t>
            </a:r>
            <a:r>
              <a:rPr lang="pl-PL" sz="2400" b="1" dirty="0">
                <a:solidFill>
                  <a:srgbClr val="002060"/>
                </a:solidFill>
              </a:rPr>
              <a:t> model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4">
            <a:extLst>
              <a:ext uri="{FF2B5EF4-FFF2-40B4-BE49-F238E27FC236}">
                <a16:creationId xmlns:a16="http://schemas.microsoft.com/office/drawing/2014/main" id="{6C82356C-6B30-6CBA-E16C-551DF944844E}"/>
              </a:ext>
            </a:extLst>
          </p:cNvPr>
          <p:cNvGrpSpPr>
            <a:grpSpLocks/>
          </p:cNvGrpSpPr>
          <p:nvPr/>
        </p:nvGrpSpPr>
        <p:grpSpPr bwMode="auto">
          <a:xfrm>
            <a:off x="209787" y="1412776"/>
            <a:ext cx="8322653" cy="4236287"/>
            <a:chOff x="1598" y="2409"/>
            <a:chExt cx="9297" cy="52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 Box 27">
                  <a:extLst>
                    <a:ext uri="{FF2B5EF4-FFF2-40B4-BE49-F238E27FC236}">
                      <a16:creationId xmlns:a16="http://schemas.microsoft.com/office/drawing/2014/main" id="{370A214E-2838-A339-2779-8D25C15BDC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338" y="6380"/>
                  <a:ext cx="1047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0" name="Text Box 27">
                  <a:extLst>
                    <a:ext uri="{FF2B5EF4-FFF2-40B4-BE49-F238E27FC236}">
                      <a16:creationId xmlns:a16="http://schemas.microsoft.com/office/drawing/2014/main" id="{370A214E-2838-A339-2779-8D25C15BDC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338" y="6380"/>
                  <a:ext cx="1047" cy="58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 Box 28">
                  <a:extLst>
                    <a:ext uri="{FF2B5EF4-FFF2-40B4-BE49-F238E27FC236}">
                      <a16:creationId xmlns:a16="http://schemas.microsoft.com/office/drawing/2014/main" id="{050F40A9-1AF7-315E-4168-7931BC54DA1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29" y="629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1" name="Text Box 28">
                  <a:extLst>
                    <a:ext uri="{FF2B5EF4-FFF2-40B4-BE49-F238E27FC236}">
                      <a16:creationId xmlns:a16="http://schemas.microsoft.com/office/drawing/2014/main" id="{050F40A9-1AF7-315E-4168-7931BC54DA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129" y="6290"/>
                  <a:ext cx="520" cy="58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29">
                  <a:extLst>
                    <a:ext uri="{FF2B5EF4-FFF2-40B4-BE49-F238E27FC236}">
                      <a16:creationId xmlns:a16="http://schemas.microsoft.com/office/drawing/2014/main" id="{9E4C97D8-E892-B25C-4077-CC1E854658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720" y="5449"/>
                  <a:ext cx="963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29">
                  <a:extLst>
                    <a:ext uri="{FF2B5EF4-FFF2-40B4-BE49-F238E27FC236}">
                      <a16:creationId xmlns:a16="http://schemas.microsoft.com/office/drawing/2014/main" id="{9E4C97D8-E892-B25C-4077-CC1E854658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20" y="5449"/>
                  <a:ext cx="963" cy="58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" name="AutoShape 30">
              <a:extLst>
                <a:ext uri="{FF2B5EF4-FFF2-40B4-BE49-F238E27FC236}">
                  <a16:creationId xmlns:a16="http://schemas.microsoft.com/office/drawing/2014/main" id="{8BA8DDE1-3947-B89A-E48A-D230BDA79F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53" y="6210"/>
              <a:ext cx="760" cy="8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31">
              <a:extLst>
                <a:ext uri="{FF2B5EF4-FFF2-40B4-BE49-F238E27FC236}">
                  <a16:creationId xmlns:a16="http://schemas.microsoft.com/office/drawing/2014/main" id="{58757CBC-469D-B702-C828-069EF62EF8B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527" y="6210"/>
              <a:ext cx="112" cy="8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 Box 32">
                  <a:extLst>
                    <a:ext uri="{FF2B5EF4-FFF2-40B4-BE49-F238E27FC236}">
                      <a16:creationId xmlns:a16="http://schemas.microsoft.com/office/drawing/2014/main" id="{7744EBD5-9E57-5C8E-7A62-573E161849A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398" y="313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𝑈𝑗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5" name="Text Box 32">
                  <a:extLst>
                    <a:ext uri="{FF2B5EF4-FFF2-40B4-BE49-F238E27FC236}">
                      <a16:creationId xmlns:a16="http://schemas.microsoft.com/office/drawing/2014/main" id="{7744EBD5-9E57-5C8E-7A62-573E161849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398" y="3139"/>
                  <a:ext cx="520" cy="58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 Box 33">
                  <a:extLst>
                    <a:ext uri="{FF2B5EF4-FFF2-40B4-BE49-F238E27FC236}">
                      <a16:creationId xmlns:a16="http://schemas.microsoft.com/office/drawing/2014/main" id="{77E691DF-A279-64BF-181C-15CC2DC68F8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28" y="544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6" name="Text Box 33">
                  <a:extLst>
                    <a:ext uri="{FF2B5EF4-FFF2-40B4-BE49-F238E27FC236}">
                      <a16:creationId xmlns:a16="http://schemas.microsoft.com/office/drawing/2014/main" id="{77E691DF-A279-64BF-181C-15CC2DC68F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328" y="5449"/>
                  <a:ext cx="520" cy="58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 Box 34">
                  <a:extLst>
                    <a:ext uri="{FF2B5EF4-FFF2-40B4-BE49-F238E27FC236}">
                      <a16:creationId xmlns:a16="http://schemas.microsoft.com/office/drawing/2014/main" id="{D4C5BBC3-61A2-4D07-8A7E-3388A19A6FA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244" y="4749"/>
                  <a:ext cx="520" cy="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" name="Text Box 34">
                  <a:extLst>
                    <a:ext uri="{FF2B5EF4-FFF2-40B4-BE49-F238E27FC236}">
                      <a16:creationId xmlns:a16="http://schemas.microsoft.com/office/drawing/2014/main" id="{D4C5BBC3-61A2-4D07-8A7E-3388A19A6F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244" y="4749"/>
                  <a:ext cx="520" cy="70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 Box 35">
                  <a:extLst>
                    <a:ext uri="{FF2B5EF4-FFF2-40B4-BE49-F238E27FC236}">
                      <a16:creationId xmlns:a16="http://schemas.microsoft.com/office/drawing/2014/main" id="{9C0C695B-D52B-BAD3-780E-E97F67A615E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518" y="331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 Box 35">
                  <a:extLst>
                    <a:ext uri="{FF2B5EF4-FFF2-40B4-BE49-F238E27FC236}">
                      <a16:creationId xmlns:a16="http://schemas.microsoft.com/office/drawing/2014/main" id="{9C0C695B-D52B-BAD3-780E-E97F67A615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518" y="3319"/>
                  <a:ext cx="520" cy="58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 Box 36">
                  <a:extLst>
                    <a:ext uri="{FF2B5EF4-FFF2-40B4-BE49-F238E27FC236}">
                      <a16:creationId xmlns:a16="http://schemas.microsoft.com/office/drawing/2014/main" id="{C951E591-948D-F6FC-8E42-DA45AB6D54D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662" y="320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Text Box 36">
                  <a:extLst>
                    <a:ext uri="{FF2B5EF4-FFF2-40B4-BE49-F238E27FC236}">
                      <a16:creationId xmlns:a16="http://schemas.microsoft.com/office/drawing/2014/main" id="{C951E591-948D-F6FC-8E42-DA45AB6D54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62" y="3209"/>
                  <a:ext cx="520" cy="58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 Box 37">
              <a:extLst>
                <a:ext uri="{FF2B5EF4-FFF2-40B4-BE49-F238E27FC236}">
                  <a16:creationId xmlns:a16="http://schemas.microsoft.com/office/drawing/2014/main" id="{6F9C49BE-FA51-5470-70B9-F674C25211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9" y="3879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Fully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informed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38">
              <a:extLst>
                <a:ext uri="{FF2B5EF4-FFF2-40B4-BE49-F238E27FC236}">
                  <a16:creationId xmlns:a16="http://schemas.microsoft.com/office/drawing/2014/main" id="{23580628-7001-002F-91A1-DC96BB3DB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9" y="5419"/>
              <a:ext cx="1340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Guesser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Oval 39">
              <a:extLst>
                <a:ext uri="{FF2B5EF4-FFF2-40B4-BE49-F238E27FC236}">
                  <a16:creationId xmlns:a16="http://schemas.microsoft.com/office/drawing/2014/main" id="{56C13C85-68A8-2C50-2302-81A91B20B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3" y="2409"/>
              <a:ext cx="2236" cy="88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Respondent</a:t>
              </a:r>
            </a:p>
          </p:txBody>
        </p:sp>
        <p:cxnSp>
          <p:nvCxnSpPr>
            <p:cNvPr id="43" name="AutoShape 40">
              <a:extLst>
                <a:ext uri="{FF2B5EF4-FFF2-40B4-BE49-F238E27FC236}">
                  <a16:creationId xmlns:a16="http://schemas.microsoft.com/office/drawing/2014/main" id="{E7128E42-F95E-03EE-7FF4-0EB1B593EA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23" y="3139"/>
              <a:ext cx="1167" cy="7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41">
              <a:extLst>
                <a:ext uri="{FF2B5EF4-FFF2-40B4-BE49-F238E27FC236}">
                  <a16:creationId xmlns:a16="http://schemas.microsoft.com/office/drawing/2014/main" id="{36FC4917-AEC2-F686-1763-FE9ACDAA409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34" y="3209"/>
              <a:ext cx="2296" cy="69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 Box 42">
                  <a:extLst>
                    <a:ext uri="{FF2B5EF4-FFF2-40B4-BE49-F238E27FC236}">
                      <a16:creationId xmlns:a16="http://schemas.microsoft.com/office/drawing/2014/main" id="{30ABFD7D-8527-4415-BDD1-6823CE7C81F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345" y="4745"/>
                  <a:ext cx="865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5" name="Text Box 42">
                  <a:extLst>
                    <a:ext uri="{FF2B5EF4-FFF2-40B4-BE49-F238E27FC236}">
                      <a16:creationId xmlns:a16="http://schemas.microsoft.com/office/drawing/2014/main" id="{30ABFD7D-8527-4415-BDD1-6823CE7C81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345" y="4745"/>
                  <a:ext cx="865" cy="58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" name="AutoShape 43">
              <a:extLst>
                <a:ext uri="{FF2B5EF4-FFF2-40B4-BE49-F238E27FC236}">
                  <a16:creationId xmlns:a16="http://schemas.microsoft.com/office/drawing/2014/main" id="{A851368F-DC56-5202-97DA-4B51C10266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630" y="4679"/>
              <a:ext cx="319" cy="23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 Box 44">
              <a:extLst>
                <a:ext uri="{FF2B5EF4-FFF2-40B4-BE49-F238E27FC236}">
                  <a16:creationId xmlns:a16="http://schemas.microsoft.com/office/drawing/2014/main" id="{FB6DFC9C-C82E-274C-35CE-54BD5DA68F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73" y="3899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Uninformed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45">
              <a:extLst>
                <a:ext uri="{FF2B5EF4-FFF2-40B4-BE49-F238E27FC236}">
                  <a16:creationId xmlns:a16="http://schemas.microsoft.com/office/drawing/2014/main" id="{32B641E9-00AC-1407-B112-BF223BE0CF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5" y="5419"/>
              <a:ext cx="1510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Non-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guesser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9" name="AutoShape 46">
              <a:extLst>
                <a:ext uri="{FF2B5EF4-FFF2-40B4-BE49-F238E27FC236}">
                  <a16:creationId xmlns:a16="http://schemas.microsoft.com/office/drawing/2014/main" id="{398998C1-F14B-DA2C-9A35-A5CBE2CC44E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737" y="4649"/>
              <a:ext cx="416" cy="24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AutoShape 47">
              <a:extLst>
                <a:ext uri="{FF2B5EF4-FFF2-40B4-BE49-F238E27FC236}">
                  <a16:creationId xmlns:a16="http://schemas.microsoft.com/office/drawing/2014/main" id="{2E57F415-1903-728A-B6A2-D43D9279218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13" y="4699"/>
              <a:ext cx="1227" cy="7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AutoShape 48">
              <a:extLst>
                <a:ext uri="{FF2B5EF4-FFF2-40B4-BE49-F238E27FC236}">
                  <a16:creationId xmlns:a16="http://schemas.microsoft.com/office/drawing/2014/main" id="{B7FF2E11-3F8C-DC3F-C29B-0AC25551B6A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918" y="4699"/>
              <a:ext cx="291" cy="7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Oval 49">
              <a:extLst>
                <a:ext uri="{FF2B5EF4-FFF2-40B4-BE49-F238E27FC236}">
                  <a16:creationId xmlns:a16="http://schemas.microsoft.com/office/drawing/2014/main" id="{9A0963B0-99CD-C9F6-A3A3-6AD978448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7049"/>
              <a:ext cx="1826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Oval 50">
              <a:extLst>
                <a:ext uri="{FF2B5EF4-FFF2-40B4-BE49-F238E27FC236}">
                  <a16:creationId xmlns:a16="http://schemas.microsoft.com/office/drawing/2014/main" id="{DC08C1D1-2204-5829-ABC4-275851CDE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" y="7059"/>
              <a:ext cx="1702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Oval 51">
              <a:extLst>
                <a:ext uri="{FF2B5EF4-FFF2-40B4-BE49-F238E27FC236}">
                  <a16:creationId xmlns:a16="http://schemas.microsoft.com/office/drawing/2014/main" id="{91FFF68F-0086-5857-6053-695E6D187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7069"/>
              <a:ext cx="1129" cy="5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false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Oval 52">
              <a:extLst>
                <a:ext uri="{FF2B5EF4-FFF2-40B4-BE49-F238E27FC236}">
                  <a16:creationId xmlns:a16="http://schemas.microsoft.com/office/drawing/2014/main" id="{95FDC786-D66E-D1C3-9EFF-90C7C3FA0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5" y="7069"/>
              <a:ext cx="1280" cy="54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DK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6" name="AutoShape 53">
              <a:extLst>
                <a:ext uri="{FF2B5EF4-FFF2-40B4-BE49-F238E27FC236}">
                  <a16:creationId xmlns:a16="http://schemas.microsoft.com/office/drawing/2014/main" id="{49D66B9B-022E-CF0C-B95B-894964EE4EF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00" y="6210"/>
              <a:ext cx="0" cy="8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54">
              <a:extLst>
                <a:ext uri="{FF2B5EF4-FFF2-40B4-BE49-F238E27FC236}">
                  <a16:creationId xmlns:a16="http://schemas.microsoft.com/office/drawing/2014/main" id="{B0C04593-A6C6-2D3E-D836-73F7EAC387E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20" y="4699"/>
              <a:ext cx="268" cy="23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Text Box 55">
              <a:extLst>
                <a:ext uri="{FF2B5EF4-FFF2-40B4-BE49-F238E27FC236}">
                  <a16:creationId xmlns:a16="http://schemas.microsoft.com/office/drawing/2014/main" id="{35ACE251-38FA-3FB1-3A2E-14FE704DA7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7" y="3899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Partially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informed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Oval 56">
              <a:extLst>
                <a:ext uri="{FF2B5EF4-FFF2-40B4-BE49-F238E27FC236}">
                  <a16:creationId xmlns:a16="http://schemas.microsoft.com/office/drawing/2014/main" id="{60CB0EBC-CB9B-606C-AB87-3F82910AD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" y="7084"/>
              <a:ext cx="1702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Oval 57">
              <a:extLst>
                <a:ext uri="{FF2B5EF4-FFF2-40B4-BE49-F238E27FC236}">
                  <a16:creationId xmlns:a16="http://schemas.microsoft.com/office/drawing/2014/main" id="{99129733-F93A-3384-DDDC-B58BED6E2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" y="7069"/>
              <a:ext cx="1280" cy="5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false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" name="AutoShape 58">
              <a:extLst>
                <a:ext uri="{FF2B5EF4-FFF2-40B4-BE49-F238E27FC236}">
                  <a16:creationId xmlns:a16="http://schemas.microsoft.com/office/drawing/2014/main" id="{E3B85757-1B31-BDC5-97AB-E7C4B6A9A3D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18" y="3289"/>
              <a:ext cx="0" cy="6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403502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67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2. </a:t>
            </a:r>
            <a:r>
              <a:rPr lang="pl-PL" sz="2400" b="1" dirty="0" err="1">
                <a:solidFill>
                  <a:srgbClr val="002060"/>
                </a:solidFill>
              </a:rPr>
              <a:t>Models</a:t>
            </a:r>
            <a:r>
              <a:rPr lang="pl-PL" sz="2400" b="1" dirty="0">
                <a:solidFill>
                  <a:srgbClr val="002060"/>
                </a:solidFill>
              </a:rPr>
              <a:t> of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 – „</a:t>
            </a:r>
            <a:r>
              <a:rPr lang="pl-PL" sz="2400" b="1" dirty="0" err="1">
                <a:solidFill>
                  <a:srgbClr val="002060"/>
                </a:solidFill>
              </a:rPr>
              <a:t>bad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” model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">
            <a:extLst>
              <a:ext uri="{FF2B5EF4-FFF2-40B4-BE49-F238E27FC236}">
                <a16:creationId xmlns:a16="http://schemas.microsoft.com/office/drawing/2014/main" id="{4014874E-3652-5B95-B187-5A7213669303}"/>
              </a:ext>
            </a:extLst>
          </p:cNvPr>
          <p:cNvGrpSpPr>
            <a:grpSpLocks/>
          </p:cNvGrpSpPr>
          <p:nvPr/>
        </p:nvGrpSpPr>
        <p:grpSpPr bwMode="auto">
          <a:xfrm>
            <a:off x="251520" y="1340768"/>
            <a:ext cx="8068839" cy="3983916"/>
            <a:chOff x="1268" y="2549"/>
            <a:chExt cx="8973" cy="50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 Box 60">
                  <a:extLst>
                    <a:ext uri="{FF2B5EF4-FFF2-40B4-BE49-F238E27FC236}">
                      <a16:creationId xmlns:a16="http://schemas.microsoft.com/office/drawing/2014/main" id="{E8D3FCDD-7B2C-17AF-9E70-9E66FA0533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70" y="4960"/>
                  <a:ext cx="520" cy="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0" name="Text Box 60">
                  <a:extLst>
                    <a:ext uri="{FF2B5EF4-FFF2-40B4-BE49-F238E27FC236}">
                      <a16:creationId xmlns:a16="http://schemas.microsoft.com/office/drawing/2014/main" id="{E8D3FCDD-7B2C-17AF-9E70-9E66FA0533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370" y="4960"/>
                  <a:ext cx="520" cy="700"/>
                </a:xfrm>
                <a:prstGeom prst="rect">
                  <a:avLst/>
                </a:prstGeom>
                <a:blipFill>
                  <a:blip r:embed="rId3"/>
                  <a:stretch>
                    <a:fillRect l="-3704"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 Box 61">
                  <a:extLst>
                    <a:ext uri="{FF2B5EF4-FFF2-40B4-BE49-F238E27FC236}">
                      <a16:creationId xmlns:a16="http://schemas.microsoft.com/office/drawing/2014/main" id="{7B818189-EF7C-84D0-6B3A-790E031B5B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30" y="4990"/>
                  <a:ext cx="520" cy="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𝑊𝑗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1" name="Text Box 61">
                  <a:extLst>
                    <a:ext uri="{FF2B5EF4-FFF2-40B4-BE49-F238E27FC236}">
                      <a16:creationId xmlns:a16="http://schemas.microsoft.com/office/drawing/2014/main" id="{7B818189-EF7C-84D0-6B3A-790E031B5B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330" y="4990"/>
                  <a:ext cx="520" cy="700"/>
                </a:xfrm>
                <a:prstGeom prst="rect">
                  <a:avLst/>
                </a:prstGeom>
                <a:blipFill>
                  <a:blip r:embed="rId4"/>
                  <a:stretch>
                    <a:fillRect l="-3636"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62">
                  <a:extLst>
                    <a:ext uri="{FF2B5EF4-FFF2-40B4-BE49-F238E27FC236}">
                      <a16:creationId xmlns:a16="http://schemas.microsoft.com/office/drawing/2014/main" id="{FD8AB493-ED37-48ED-A17B-669023808C4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032" y="648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62">
                  <a:extLst>
                    <a:ext uri="{FF2B5EF4-FFF2-40B4-BE49-F238E27FC236}">
                      <a16:creationId xmlns:a16="http://schemas.microsoft.com/office/drawing/2014/main" id="{FD8AB493-ED37-48ED-A17B-669023808C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32" y="6489"/>
                  <a:ext cx="520" cy="58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 Box 63">
                  <a:extLst>
                    <a:ext uri="{FF2B5EF4-FFF2-40B4-BE49-F238E27FC236}">
                      <a16:creationId xmlns:a16="http://schemas.microsoft.com/office/drawing/2014/main" id="{7480A3E7-BA24-8C84-5BC7-C05DF12A0CC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427" y="6450"/>
                  <a:ext cx="1047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pl-PL" sz="1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3" name="Text Box 63">
                  <a:extLst>
                    <a:ext uri="{FF2B5EF4-FFF2-40B4-BE49-F238E27FC236}">
                      <a16:creationId xmlns:a16="http://schemas.microsoft.com/office/drawing/2014/main" id="{7480A3E7-BA24-8C84-5BC7-C05DF12A0C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427" y="6450"/>
                  <a:ext cx="1047" cy="58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 Box 64">
                  <a:extLst>
                    <a:ext uri="{FF2B5EF4-FFF2-40B4-BE49-F238E27FC236}">
                      <a16:creationId xmlns:a16="http://schemas.microsoft.com/office/drawing/2014/main" id="{F4110430-3FE4-8A8A-0143-6B5C9D2ED07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70" y="4780"/>
                  <a:ext cx="520" cy="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𝐺𝑗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4" name="Text Box 64">
                  <a:extLst>
                    <a:ext uri="{FF2B5EF4-FFF2-40B4-BE49-F238E27FC236}">
                      <a16:creationId xmlns:a16="http://schemas.microsoft.com/office/drawing/2014/main" id="{F4110430-3FE4-8A8A-0143-6B5C9D2ED0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970" y="4780"/>
                  <a:ext cx="520" cy="70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 Box 65">
                  <a:extLst>
                    <a:ext uri="{FF2B5EF4-FFF2-40B4-BE49-F238E27FC236}">
                      <a16:creationId xmlns:a16="http://schemas.microsoft.com/office/drawing/2014/main" id="{063C1867-175F-C32E-71F3-D66DE580341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82" y="3260"/>
                  <a:ext cx="816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5" name="Text Box 65">
                  <a:extLst>
                    <a:ext uri="{FF2B5EF4-FFF2-40B4-BE49-F238E27FC236}">
                      <a16:creationId xmlns:a16="http://schemas.microsoft.com/office/drawing/2014/main" id="{063C1867-175F-C32E-71F3-D66DE58034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182" y="3260"/>
                  <a:ext cx="816" cy="58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 Box 66">
                  <a:extLst>
                    <a:ext uri="{FF2B5EF4-FFF2-40B4-BE49-F238E27FC236}">
                      <a16:creationId xmlns:a16="http://schemas.microsoft.com/office/drawing/2014/main" id="{BC61990E-7809-2818-4A21-8DEB1CDA48D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12" y="3319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l-PL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6" name="Text Box 66">
                  <a:extLst>
                    <a:ext uri="{FF2B5EF4-FFF2-40B4-BE49-F238E27FC236}">
                      <a16:creationId xmlns:a16="http://schemas.microsoft.com/office/drawing/2014/main" id="{BC61990E-7809-2818-4A21-8DEB1CDA48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112" y="3319"/>
                  <a:ext cx="520" cy="58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Text Box 67">
              <a:extLst>
                <a:ext uri="{FF2B5EF4-FFF2-40B4-BE49-F238E27FC236}">
                  <a16:creationId xmlns:a16="http://schemas.microsoft.com/office/drawing/2014/main" id="{7CD4BD74-475A-2B91-2271-B6F97FEB13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6" y="4100"/>
              <a:ext cx="1694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Self-confident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 Box 68">
              <a:extLst>
                <a:ext uri="{FF2B5EF4-FFF2-40B4-BE49-F238E27FC236}">
                  <a16:creationId xmlns:a16="http://schemas.microsoft.com/office/drawing/2014/main" id="{D6071B52-3EAD-89D9-F794-BA4EAFCC0A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7" y="5660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Guesses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the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answer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Oval 69">
              <a:extLst>
                <a:ext uri="{FF2B5EF4-FFF2-40B4-BE49-F238E27FC236}">
                  <a16:creationId xmlns:a16="http://schemas.microsoft.com/office/drawing/2014/main" id="{E2BC41DE-BA8E-D9EC-5419-A7E373A0A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6" y="2549"/>
              <a:ext cx="2236" cy="88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Respondent</a:t>
              </a:r>
            </a:p>
          </p:txBody>
        </p:sp>
        <p:cxnSp>
          <p:nvCxnSpPr>
            <p:cNvPr id="40" name="AutoShape 70">
              <a:extLst>
                <a:ext uri="{FF2B5EF4-FFF2-40B4-BE49-F238E27FC236}">
                  <a16:creationId xmlns:a16="http://schemas.microsoft.com/office/drawing/2014/main" id="{03FE4D9D-1D8B-B348-0117-E08232FDA46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23" y="3339"/>
              <a:ext cx="1856" cy="7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AutoShape 71">
              <a:extLst>
                <a:ext uri="{FF2B5EF4-FFF2-40B4-BE49-F238E27FC236}">
                  <a16:creationId xmlns:a16="http://schemas.microsoft.com/office/drawing/2014/main" id="{A22C8B87-E497-D339-E3B4-7F0420D7D71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60" y="3339"/>
              <a:ext cx="1500" cy="6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 Box 72">
                  <a:extLst>
                    <a:ext uri="{FF2B5EF4-FFF2-40B4-BE49-F238E27FC236}">
                      <a16:creationId xmlns:a16="http://schemas.microsoft.com/office/drawing/2014/main" id="{A3716F69-64DC-9E3F-35E7-2B44CF8C2E1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900" y="4790"/>
                  <a:ext cx="520" cy="58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pl-PL" sz="1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𝑁𝑗</m:t>
                            </m:r>
                          </m:sub>
                        </m:sSub>
                      </m:oMath>
                    </m:oMathPara>
                  </a14:m>
                  <a:endParaRPr lang="pl-PL" sz="16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2" name="Text Box 72">
                  <a:extLst>
                    <a:ext uri="{FF2B5EF4-FFF2-40B4-BE49-F238E27FC236}">
                      <a16:creationId xmlns:a16="http://schemas.microsoft.com/office/drawing/2014/main" id="{A3716F69-64DC-9E3F-35E7-2B44CF8C2E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900" y="4790"/>
                  <a:ext cx="520" cy="580"/>
                </a:xfrm>
                <a:prstGeom prst="rect">
                  <a:avLst/>
                </a:prstGeom>
                <a:blipFill>
                  <a:blip r:embed="rId10"/>
                  <a:stretch>
                    <a:fillRect l="-1852"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3" name="AutoShape 73">
              <a:extLst>
                <a:ext uri="{FF2B5EF4-FFF2-40B4-BE49-F238E27FC236}">
                  <a16:creationId xmlns:a16="http://schemas.microsoft.com/office/drawing/2014/main" id="{A1770A17-2972-D8CC-0730-E794A6F197C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69" y="6448"/>
              <a:ext cx="0" cy="62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Text Box 74">
              <a:extLst>
                <a:ext uri="{FF2B5EF4-FFF2-40B4-BE49-F238E27FC236}">
                  <a16:creationId xmlns:a16="http://schemas.microsoft.com/office/drawing/2014/main" id="{F227AD63-8050-D15A-BD2E-A546EE86C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75" y="4000"/>
              <a:ext cx="1128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Unsure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75">
              <a:extLst>
                <a:ext uri="{FF2B5EF4-FFF2-40B4-BE49-F238E27FC236}">
                  <a16:creationId xmlns:a16="http://schemas.microsoft.com/office/drawing/2014/main" id="{DA77B165-1199-48DE-8937-59C10990B3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5" y="5660"/>
              <a:ext cx="1712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Doesn’t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guess</a:t>
              </a: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the </a:t>
              </a: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answer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AutoShape 76">
              <a:extLst>
                <a:ext uri="{FF2B5EF4-FFF2-40B4-BE49-F238E27FC236}">
                  <a16:creationId xmlns:a16="http://schemas.microsoft.com/office/drawing/2014/main" id="{05A66EEE-F9E3-145B-62BC-227E1007C5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669" y="4880"/>
              <a:ext cx="451" cy="7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AutoShape 77">
              <a:extLst>
                <a:ext uri="{FF2B5EF4-FFF2-40B4-BE49-F238E27FC236}">
                  <a16:creationId xmlns:a16="http://schemas.microsoft.com/office/drawing/2014/main" id="{D195ED25-6B37-2210-B60C-B2D3D50EDF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48" y="4780"/>
              <a:ext cx="862" cy="8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AutoShape 78">
              <a:extLst>
                <a:ext uri="{FF2B5EF4-FFF2-40B4-BE49-F238E27FC236}">
                  <a16:creationId xmlns:a16="http://schemas.microsoft.com/office/drawing/2014/main" id="{A40C76E3-AAFA-B55E-9801-F89A9AA9B5C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6920" y="4780"/>
              <a:ext cx="1250" cy="8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Oval 79">
              <a:extLst>
                <a:ext uri="{FF2B5EF4-FFF2-40B4-BE49-F238E27FC236}">
                  <a16:creationId xmlns:a16="http://schemas.microsoft.com/office/drawing/2014/main" id="{EA5569BD-5757-784E-DA55-BEB42D5EA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" y="7070"/>
              <a:ext cx="1909" cy="539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Oval 80">
              <a:extLst>
                <a:ext uri="{FF2B5EF4-FFF2-40B4-BE49-F238E27FC236}">
                  <a16:creationId xmlns:a16="http://schemas.microsoft.com/office/drawing/2014/main" id="{B94A8E14-6612-2616-A027-6D3299924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" y="7070"/>
              <a:ext cx="2031" cy="540"/>
            </a:xfrm>
            <a:prstGeom prst="ellipse">
              <a:avLst/>
            </a:prstGeom>
            <a:solidFill>
              <a:schemeClr val="accent3">
                <a:lumMod val="100000"/>
                <a:lumOff val="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correct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Oval 81">
              <a:extLst>
                <a:ext uri="{FF2B5EF4-FFF2-40B4-BE49-F238E27FC236}">
                  <a16:creationId xmlns:a16="http://schemas.microsoft.com/office/drawing/2014/main" id="{B3EA01F3-5A06-EA02-FB41-B53209519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" y="7069"/>
              <a:ext cx="1487" cy="5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false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Oval 82">
              <a:extLst>
                <a:ext uri="{FF2B5EF4-FFF2-40B4-BE49-F238E27FC236}">
                  <a16:creationId xmlns:a16="http://schemas.microsoft.com/office/drawing/2014/main" id="{5B23AB94-1481-81BF-FB60-E5476940C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1" y="7100"/>
              <a:ext cx="1530" cy="54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DK</a:t>
              </a:r>
            </a:p>
          </p:txBody>
        </p:sp>
        <p:cxnSp>
          <p:nvCxnSpPr>
            <p:cNvPr id="53" name="AutoShape 83">
              <a:extLst>
                <a:ext uri="{FF2B5EF4-FFF2-40B4-BE49-F238E27FC236}">
                  <a16:creationId xmlns:a16="http://schemas.microsoft.com/office/drawing/2014/main" id="{908B5C94-8B18-9272-E519-C1BA609562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39" y="6475"/>
              <a:ext cx="0" cy="62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AutoShape 84">
              <a:extLst>
                <a:ext uri="{FF2B5EF4-FFF2-40B4-BE49-F238E27FC236}">
                  <a16:creationId xmlns:a16="http://schemas.microsoft.com/office/drawing/2014/main" id="{A24F2142-41AD-D468-C118-B91D56C7B5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70" y="4880"/>
              <a:ext cx="462" cy="7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 Box 85">
              <a:extLst>
                <a:ext uri="{FF2B5EF4-FFF2-40B4-BE49-F238E27FC236}">
                  <a16:creationId xmlns:a16="http://schemas.microsoft.com/office/drawing/2014/main" id="{FFD6616C-26BD-219D-F6C3-BA9A412190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6" y="5660"/>
              <a:ext cx="1694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Misinformed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Text Box 86">
              <a:extLst>
                <a:ext uri="{FF2B5EF4-FFF2-40B4-BE49-F238E27FC236}">
                  <a16:creationId xmlns:a16="http://schemas.microsoft.com/office/drawing/2014/main" id="{230D3AEC-F8DE-CCA9-E722-E7954AB0B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9" y="5660"/>
              <a:ext cx="1694" cy="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Well-informed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Oval 87">
              <a:extLst>
                <a:ext uri="{FF2B5EF4-FFF2-40B4-BE49-F238E27FC236}">
                  <a16:creationId xmlns:a16="http://schemas.microsoft.com/office/drawing/2014/main" id="{49646D99-1668-B056-4EB9-AD4C033DB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0" y="7094"/>
              <a:ext cx="1405" cy="5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l-PL" sz="16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false</a:t>
              </a:r>
              <a:endPara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8" name="AutoShape 88">
              <a:extLst>
                <a:ext uri="{FF2B5EF4-FFF2-40B4-BE49-F238E27FC236}">
                  <a16:creationId xmlns:a16="http://schemas.microsoft.com/office/drawing/2014/main" id="{2889DA8A-1405-F8A7-F419-B9F9126FD5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80" y="6458"/>
              <a:ext cx="0" cy="62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89">
              <a:extLst>
                <a:ext uri="{FF2B5EF4-FFF2-40B4-BE49-F238E27FC236}">
                  <a16:creationId xmlns:a16="http://schemas.microsoft.com/office/drawing/2014/main" id="{16F00494-D341-2A54-A530-F5E864ABF8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6284" y="6448"/>
              <a:ext cx="308" cy="62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AutoShape 90">
              <a:extLst>
                <a:ext uri="{FF2B5EF4-FFF2-40B4-BE49-F238E27FC236}">
                  <a16:creationId xmlns:a16="http://schemas.microsoft.com/office/drawing/2014/main" id="{DB4F9199-F027-8BFF-3C6C-A4EC7B02C7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33" y="6448"/>
              <a:ext cx="466" cy="62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61865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3. How to </a:t>
            </a:r>
            <a:r>
              <a:rPr lang="pl-PL" sz="2400" b="1" dirty="0" err="1">
                <a:solidFill>
                  <a:srgbClr val="002060"/>
                </a:solidFill>
              </a:rPr>
              <a:t>estimate</a:t>
            </a:r>
            <a:r>
              <a:rPr lang="pl-PL" sz="2400" b="1" dirty="0">
                <a:solidFill>
                  <a:srgbClr val="002060"/>
                </a:solidFill>
              </a:rPr>
              <a:t> the „</a:t>
            </a:r>
            <a:r>
              <a:rPr lang="pl-PL" sz="2400" b="1" dirty="0" err="1">
                <a:solidFill>
                  <a:srgbClr val="002060"/>
                </a:solidFill>
              </a:rPr>
              <a:t>bad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” model?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ole tekstowe 7">
                <a:extLst>
                  <a:ext uri="{FF2B5EF4-FFF2-40B4-BE49-F238E27FC236}">
                    <a16:creationId xmlns:a16="http://schemas.microsoft.com/office/drawing/2014/main" id="{99D191D4-7D25-F809-3984-86D909AB110A}"/>
                  </a:ext>
                </a:extLst>
              </p:cNvPr>
              <p:cNvSpPr txBox="1"/>
              <p:nvPr/>
            </p:nvSpPr>
            <p:spPr>
              <a:xfrm>
                <a:off x="512552" y="1097515"/>
                <a:ext cx="7488510" cy="19883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The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distributions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of the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answers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in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question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</a:t>
                </a:r>
                <a:r>
                  <a:rPr lang="pl-PL" sz="2000" i="1" dirty="0">
                    <a:solidFill>
                      <a:srgbClr val="000000"/>
                    </a:solidFill>
                  </a:rPr>
                  <a:t>j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depends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on the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probablity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,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that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respondent: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2000" dirty="0" err="1">
                    <a:solidFill>
                      <a:srgbClr val="000000"/>
                    </a:solidFill>
                  </a:rPr>
                  <a:t>i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s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</a:t>
                </a:r>
                <a:r>
                  <a:rPr lang="pl-PL" sz="2000" dirty="0" err="1">
                    <a:solidFill>
                      <a:srgbClr val="000000"/>
                    </a:solidFill>
                  </a:rPr>
                  <a:t>w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ell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informed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</a:t>
                </a:r>
                <a:r>
                  <a:rPr lang="en-US" sz="2000" dirty="0">
                    <a:solidFill>
                      <a:srgbClr val="00000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l-PL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𝑊𝑗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00000"/>
                    </a:solidFill>
                  </a:rPr>
                  <a:t>)</a:t>
                </a:r>
                <a:r>
                  <a:rPr lang="pl-PL" sz="2000" dirty="0">
                    <a:solidFill>
                      <a:srgbClr val="000000"/>
                    </a:solidFill>
                  </a:rPr>
                  <a:t>, 			(</a:t>
                </a:r>
                <a:r>
                  <a:rPr lang="pl-PL" sz="2000" dirty="0" err="1">
                    <a:solidFill>
                      <a:srgbClr val="000000"/>
                    </a:solidFill>
                  </a:rPr>
                  <a:t>question</a:t>
                </a:r>
                <a:r>
                  <a:rPr lang="pl-PL" sz="2000" dirty="0">
                    <a:solidFill>
                      <a:srgbClr val="000000"/>
                    </a:solidFill>
                  </a:rPr>
                  <a:t> dependent)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2000" dirty="0" err="1">
                    <a:solidFill>
                      <a:srgbClr val="000000"/>
                    </a:solidFill>
                  </a:rPr>
                  <a:t>g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uesses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the </a:t>
                </a:r>
                <a:r>
                  <a:rPr lang="pl-PL" sz="2000" b="0" i="0" u="none" strike="noStrike" baseline="0" dirty="0" err="1">
                    <a:solidFill>
                      <a:srgbClr val="000000"/>
                    </a:solidFill>
                  </a:rPr>
                  <a:t>answer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 </a:t>
                </a:r>
                <a:r>
                  <a:rPr lang="en-US" sz="2000" b="0" i="0" u="none" strike="noStrike" baseline="0" dirty="0">
                    <a:solidFill>
                      <a:srgbClr val="00000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l-PL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𝐺𝑗</m:t>
                        </m:r>
                      </m:sub>
                    </m:sSub>
                  </m:oMath>
                </a14:m>
                <a:r>
                  <a:rPr lang="en-US" sz="2000" b="0" i="0" u="none" strike="noStrike" baseline="0" dirty="0">
                    <a:solidFill>
                      <a:srgbClr val="000000"/>
                    </a:solidFill>
                  </a:rPr>
                  <a:t>), 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		</a:t>
                </a:r>
                <a:r>
                  <a:rPr lang="pl-PL" sz="2000" dirty="0">
                    <a:solidFill>
                      <a:srgbClr val="000000"/>
                    </a:solidFill>
                  </a:rPr>
                  <a:t>(</a:t>
                </a:r>
                <a:r>
                  <a:rPr lang="pl-PL" sz="2000" dirty="0" err="1">
                    <a:solidFill>
                      <a:srgbClr val="000000"/>
                    </a:solidFill>
                  </a:rPr>
                  <a:t>question</a:t>
                </a:r>
                <a:r>
                  <a:rPr lang="pl-PL" sz="2000" dirty="0">
                    <a:solidFill>
                      <a:srgbClr val="000000"/>
                    </a:solidFill>
                  </a:rPr>
                  <a:t> dependent)</a:t>
                </a:r>
                <a:endParaRPr lang="pl-PL" sz="2000" b="0" i="0" u="none" strike="noStrike" baseline="0" dirty="0">
                  <a:solidFill>
                    <a:srgbClr val="000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l-PL" sz="2000" dirty="0" err="1">
                    <a:solidFill>
                      <a:srgbClr val="000000"/>
                    </a:solidFill>
                  </a:rPr>
                  <a:t>is</a:t>
                </a:r>
                <a:r>
                  <a:rPr lang="pl-PL" sz="2000" dirty="0">
                    <a:solidFill>
                      <a:srgbClr val="000000"/>
                    </a:solidFill>
                  </a:rPr>
                  <a:t> </a:t>
                </a:r>
                <a:r>
                  <a:rPr lang="pl-PL" sz="2000" dirty="0" err="1">
                    <a:solidFill>
                      <a:srgbClr val="000000"/>
                    </a:solidFill>
                  </a:rPr>
                  <a:t>self-confident</a:t>
                </a:r>
                <a:r>
                  <a:rPr lang="pl-PL" sz="2000" dirty="0">
                    <a:solidFill>
                      <a:srgbClr val="000000"/>
                    </a:solidFill>
                  </a:rPr>
                  <a:t> </a:t>
                </a:r>
                <a:r>
                  <a:rPr lang="en-US" sz="2000" b="0" i="0" u="none" strike="noStrike" baseline="0" dirty="0">
                    <a:solidFill>
                      <a:srgbClr val="000000"/>
                    </a:solidFill>
                  </a:rPr>
                  <a:t>(𝑐)</a:t>
                </a:r>
                <a:r>
                  <a:rPr lang="pl-PL" sz="2000" b="0" i="0" u="none" strike="noStrike" baseline="0" dirty="0">
                    <a:solidFill>
                      <a:srgbClr val="000000"/>
                    </a:solidFill>
                  </a:rPr>
                  <a:t>.</a:t>
                </a:r>
                <a:r>
                  <a:rPr lang="pl-PL" sz="2000" dirty="0">
                    <a:solidFill>
                      <a:srgbClr val="000000"/>
                    </a:solidFill>
                  </a:rPr>
                  <a:t> 			(</a:t>
                </a:r>
                <a:r>
                  <a:rPr lang="pl-PL" sz="2000" dirty="0" err="1">
                    <a:solidFill>
                      <a:srgbClr val="000000"/>
                    </a:solidFill>
                  </a:rPr>
                  <a:t>question</a:t>
                </a:r>
                <a:r>
                  <a:rPr lang="pl-PL" sz="2000" dirty="0">
                    <a:solidFill>
                      <a:srgbClr val="000000"/>
                    </a:solidFill>
                  </a:rPr>
                  <a:t> independent)</a:t>
                </a:r>
                <a:endParaRPr lang="pl-PL" sz="2000" b="0" i="0" u="none" strike="noStrike" baseline="0" dirty="0">
                  <a:solidFill>
                    <a:srgbClr val="000000"/>
                  </a:solidFill>
                </a:endParaRPr>
              </a:p>
              <a:p>
                <a:endParaRPr lang="pl-PL" sz="2000" b="0" i="0" u="none" strike="noStrike" baseline="0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pole tekstowe 7">
                <a:extLst>
                  <a:ext uri="{FF2B5EF4-FFF2-40B4-BE49-F238E27FC236}">
                    <a16:creationId xmlns:a16="http://schemas.microsoft.com/office/drawing/2014/main" id="{99D191D4-7D25-F809-3984-86D909AB11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552" y="1097515"/>
                <a:ext cx="7488510" cy="1988365"/>
              </a:xfrm>
              <a:prstGeom prst="rect">
                <a:avLst/>
              </a:prstGeom>
              <a:blipFill>
                <a:blip r:embed="rId3"/>
                <a:stretch>
                  <a:fillRect l="-814" t="-1534" r="-81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518C34DF-1CE4-8CEF-AB92-B0EADB647FEB}"/>
                  </a:ext>
                </a:extLst>
              </p:cNvPr>
              <p:cNvSpPr txBox="1"/>
              <p:nvPr/>
            </p:nvSpPr>
            <p:spPr>
              <a:xfrm>
                <a:off x="587144" y="3140031"/>
                <a:ext cx="6318937" cy="8793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l-PL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pl-PL" sz="22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lang="pl-PL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∙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𝑊𝑗</m:t>
                                    </m:r>
                                  </m:sub>
                                </m:sSub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</m:d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𝐺𝑗</m:t>
                                    </m:r>
                                  </m:sub>
                                </m:sSub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pl-PL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𝑀𝑗</m:t>
                                    </m:r>
                                  </m:sub>
                                </m:sSub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</m:d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𝐺𝑗</m:t>
                                    </m:r>
                                  </m:sub>
                                </m:sSub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d>
                                  <m:dPr>
                                    <m:ctrlPr>
                                      <a:rPr lang="pl-PL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pl-PL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pl-PL" sz="2200" dirty="0"/>
              </a:p>
            </p:txBody>
          </p:sp>
        </mc:Choice>
        <mc:Fallback xmlns=""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518C34DF-1CE4-8CEF-AB92-B0EADB647F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44" y="3140031"/>
                <a:ext cx="6318937" cy="8793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ADC66F50-69BA-57F4-D0D8-73DF25AAD4EA}"/>
                  </a:ext>
                </a:extLst>
              </p:cNvPr>
              <p:cNvSpPr txBox="1"/>
              <p:nvPr/>
            </p:nvSpPr>
            <p:spPr>
              <a:xfrm>
                <a:off x="587144" y="4514595"/>
                <a:ext cx="3336784" cy="1014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l-PL" sz="2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l-PL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𝑊𝑗</m:t>
                        </m:r>
                      </m:sub>
                    </m:sSub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l-PL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l-PL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pl-PL" sz="2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pl-PL" sz="2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pl-PL" sz="22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2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2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en-US" sz="22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pl-PL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num>
                      <m:den>
                        <m:r>
                          <a:rPr lang="pl-PL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sz="22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pl-PL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l-PL" sz="22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𝑀𝑗</m:t>
                        </m:r>
                      </m:sub>
                    </m:sSub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=1−</m:t>
                    </m:r>
                    <m:sSub>
                      <m:sSubPr>
                        <m:ctrlPr>
                          <a:rPr lang="pl-PL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𝑊𝑗</m:t>
                        </m:r>
                      </m:sub>
                    </m:sSub>
                  </m:oMath>
                </a14:m>
                <a:r>
                  <a:rPr lang="en-US" sz="22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pl-PL" sz="2200" dirty="0"/>
              </a:p>
            </p:txBody>
          </p:sp>
        </mc:Choice>
        <mc:Fallback xmlns="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ADC66F50-69BA-57F4-D0D8-73DF25AAD4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44" y="4514595"/>
                <a:ext cx="3336784" cy="1014380"/>
              </a:xfrm>
              <a:prstGeom prst="rect">
                <a:avLst/>
              </a:prstGeom>
              <a:blipFill>
                <a:blip r:embed="rId5"/>
                <a:stretch>
                  <a:fillRect l="-182" b="-421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pole tekstowe 16">
                <a:extLst>
                  <a:ext uri="{FF2B5EF4-FFF2-40B4-BE49-F238E27FC236}">
                    <a16:creationId xmlns:a16="http://schemas.microsoft.com/office/drawing/2014/main" id="{746B63FB-6960-3FFE-72AB-127B4B3F20DF}"/>
                  </a:ext>
                </a:extLst>
              </p:cNvPr>
              <p:cNvSpPr txBox="1"/>
              <p:nvPr/>
            </p:nvSpPr>
            <p:spPr>
              <a:xfrm>
                <a:off x="4161655" y="4506360"/>
                <a:ext cx="2988583" cy="1386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sz="22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𝐺𝑗</m:t>
                          </m:r>
                        </m:sub>
                      </m:sSub>
                      <m:r>
                        <a:rPr lang="en-US" sz="2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2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sz="2200" i="1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pl-PL" sz="22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l-PL" sz="2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2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2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en-US" sz="22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1−</m:t>
                          </m:r>
                          <m:r>
                            <a:rPr lang="pl-PL" sz="22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pl-PL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pl-PL" sz="22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pl-PL" sz="22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𝑁𝑗</m:t>
                        </m:r>
                      </m:sub>
                    </m:sSub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=1−</m:t>
                    </m:r>
                    <m:sSub>
                      <m:sSubPr>
                        <m:ctrlPr>
                          <a:rPr lang="pl-PL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𝐺𝑗</m:t>
                        </m:r>
                      </m:sub>
                    </m:sSub>
                  </m:oMath>
                </a14:m>
                <a:r>
                  <a:rPr lang="en-US" sz="22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	</a:t>
                </a:r>
                <a:r>
                  <a:rPr lang="pl-PL" sz="22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pl-PL" sz="2200" dirty="0"/>
              </a:p>
            </p:txBody>
          </p:sp>
        </mc:Choice>
        <mc:Fallback xmlns="">
          <p:sp>
            <p:nvSpPr>
              <p:cNvPr id="17" name="pole tekstowe 16">
                <a:extLst>
                  <a:ext uri="{FF2B5EF4-FFF2-40B4-BE49-F238E27FC236}">
                    <a16:creationId xmlns:a16="http://schemas.microsoft.com/office/drawing/2014/main" id="{746B63FB-6960-3FFE-72AB-127B4B3F2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655" y="4506360"/>
                <a:ext cx="2988583" cy="1386149"/>
              </a:xfrm>
              <a:prstGeom prst="rect">
                <a:avLst/>
              </a:prstGeom>
              <a:blipFill>
                <a:blip r:embed="rId6"/>
                <a:stretch>
                  <a:fillRect l="-408" b="-263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3703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539552" y="6165304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400" b="1" i="1" dirty="0">
                <a:solidFill>
                  <a:srgbClr val="002060"/>
                </a:solidFill>
              </a:rPr>
              <a:t>Are women truly less financially literate than men?</a:t>
            </a:r>
            <a:r>
              <a:rPr lang="pl-PL" sz="1400" b="1" i="1" dirty="0">
                <a:solidFill>
                  <a:srgbClr val="002060"/>
                </a:solidFill>
              </a:rPr>
              <a:t> 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3. How to </a:t>
            </a:r>
            <a:r>
              <a:rPr lang="pl-PL" sz="2400" b="1" dirty="0" err="1">
                <a:solidFill>
                  <a:srgbClr val="002060"/>
                </a:solidFill>
              </a:rPr>
              <a:t>estimate</a:t>
            </a:r>
            <a:r>
              <a:rPr lang="pl-PL" sz="2400" b="1" dirty="0">
                <a:solidFill>
                  <a:srgbClr val="002060"/>
                </a:solidFill>
              </a:rPr>
              <a:t> the „</a:t>
            </a:r>
            <a:r>
              <a:rPr lang="pl-PL" sz="2400" b="1" dirty="0" err="1">
                <a:solidFill>
                  <a:srgbClr val="002060"/>
                </a:solidFill>
              </a:rPr>
              <a:t>bad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knowledge</a:t>
            </a:r>
            <a:r>
              <a:rPr lang="pl-PL" sz="2400" b="1" dirty="0">
                <a:solidFill>
                  <a:srgbClr val="002060"/>
                </a:solidFill>
              </a:rPr>
              <a:t>” model?</a:t>
            </a: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539552" y="764704"/>
            <a:ext cx="8064896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13542BB0-03BF-335A-3F8A-A643DB2D1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2182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03916DA-4F55-CBFF-5B72-EDABD69C46C6}"/>
              </a:ext>
            </a:extLst>
          </p:cNvPr>
          <p:cNvSpPr txBox="1"/>
          <p:nvPr/>
        </p:nvSpPr>
        <p:spPr>
          <a:xfrm>
            <a:off x="395536" y="932391"/>
            <a:ext cx="835292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b="0" i="0" u="none" strike="noStrike" baseline="0" dirty="0">
                <a:solidFill>
                  <a:srgbClr val="000000"/>
                </a:solidFill>
              </a:rPr>
              <a:t>How to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estimate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the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probability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of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being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self-confident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(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𝑐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)</a:t>
            </a:r>
            <a:r>
              <a:rPr lang="pl-PL" sz="2200" dirty="0">
                <a:solidFill>
                  <a:srgbClr val="000000"/>
                </a:solidFill>
              </a:rPr>
              <a:t>?</a:t>
            </a:r>
          </a:p>
          <a:p>
            <a:pPr lvl="1"/>
            <a:endParaRPr lang="pl-PL" sz="2200" b="0" i="0" u="none" strike="noStrike" baseline="0" dirty="0">
              <a:solidFill>
                <a:srgbClr val="000000"/>
              </a:solidFill>
            </a:endParaRPr>
          </a:p>
          <a:p>
            <a:pPr marL="354013" lvl="1"/>
            <a:r>
              <a:rPr lang="en-US" sz="2200" b="0" i="0" u="none" strike="noStrike" baseline="0" dirty="0">
                <a:solidFill>
                  <a:srgbClr val="000000"/>
                </a:solidFill>
              </a:rPr>
              <a:t>𝝅</a:t>
            </a:r>
            <a:r>
              <a:rPr lang="en-US" sz="2200" b="0" i="0" u="none" strike="noStrike" baseline="-25000" dirty="0">
                <a:solidFill>
                  <a:srgbClr val="000000"/>
                </a:solidFill>
              </a:rPr>
              <a:t>𝒊</a:t>
            </a:r>
            <a:r>
              <a:rPr lang="pl-PL" sz="2200" dirty="0">
                <a:solidFill>
                  <a:srgbClr val="000000"/>
                </a:solidFill>
              </a:rPr>
              <a:t> – </a:t>
            </a:r>
            <a:r>
              <a:rPr lang="en-US" sz="2200" dirty="0">
                <a:solidFill>
                  <a:srgbClr val="000000"/>
                </a:solidFill>
              </a:rPr>
              <a:t>as a vector of answers to the subsequent </a:t>
            </a:r>
            <a:r>
              <a:rPr lang="pl-PL" sz="2200" dirty="0">
                <a:solidFill>
                  <a:srgbClr val="000000"/>
                </a:solidFill>
              </a:rPr>
              <a:t>BIG3 </a:t>
            </a:r>
            <a:r>
              <a:rPr lang="en-US" sz="2200" dirty="0">
                <a:solidFill>
                  <a:srgbClr val="000000"/>
                </a:solidFill>
              </a:rPr>
              <a:t>questions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.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E.g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. 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(1,0,2)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means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– Q1-correct, Q2 –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false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, Q3 – DK. We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have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27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combinations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.</a:t>
            </a:r>
          </a:p>
          <a:p>
            <a:pPr marL="354013" lvl="1"/>
            <a:endParaRPr lang="pl-PL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Next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, we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introduce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0-1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variable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l-PL" sz="2200" b="1" i="1" u="none" strike="noStrike" baseline="0" dirty="0">
                <a:solidFill>
                  <a:srgbClr val="000000"/>
                </a:solidFill>
              </a:rPr>
              <a:t>C</a:t>
            </a:r>
            <a:r>
              <a:rPr lang="en-US" sz="2200" b="1" i="0" u="none" strike="noStrike" baseline="-25000" dirty="0">
                <a:solidFill>
                  <a:srgbClr val="000000"/>
                </a:solidFill>
              </a:rPr>
              <a:t>𝑖</a:t>
            </a:r>
            <a:r>
              <a:rPr lang="pl-PL" sz="2200" dirty="0">
                <a:solidFill>
                  <a:srgbClr val="000000"/>
                </a:solidFill>
              </a:rPr>
              <a:t>: 1 - respondent </a:t>
            </a:r>
            <a:r>
              <a:rPr lang="pl-PL" sz="2200" dirty="0" err="1">
                <a:solidFill>
                  <a:srgbClr val="000000"/>
                </a:solidFill>
              </a:rPr>
              <a:t>is</a:t>
            </a:r>
            <a:r>
              <a:rPr lang="pl-PL" sz="2200" dirty="0">
                <a:solidFill>
                  <a:srgbClr val="000000"/>
                </a:solidFill>
              </a:rPr>
              <a:t> </a:t>
            </a:r>
            <a:r>
              <a:rPr lang="pl-PL" sz="2200" dirty="0" err="1">
                <a:solidFill>
                  <a:srgbClr val="000000"/>
                </a:solidFill>
              </a:rPr>
              <a:t>self-confident</a:t>
            </a:r>
            <a:r>
              <a:rPr lang="pl-PL" sz="2200" dirty="0">
                <a:solidFill>
                  <a:srgbClr val="000000"/>
                </a:solidFill>
              </a:rPr>
              <a:t>, 0  - </a:t>
            </a:r>
            <a:r>
              <a:rPr lang="pl-PL" sz="2200" dirty="0" err="1">
                <a:solidFill>
                  <a:srgbClr val="000000"/>
                </a:solidFill>
              </a:rPr>
              <a:t>unsure</a:t>
            </a:r>
            <a:r>
              <a:rPr lang="pl-PL" sz="2200" dirty="0">
                <a:solidFill>
                  <a:srgbClr val="000000"/>
                </a:solidFill>
              </a:rPr>
              <a:t>; we </a:t>
            </a:r>
            <a:r>
              <a:rPr lang="pl-PL" sz="2200" dirty="0" err="1">
                <a:solidFill>
                  <a:srgbClr val="000000"/>
                </a:solidFill>
              </a:rPr>
              <a:t>estimate</a:t>
            </a:r>
            <a:r>
              <a:rPr lang="pl-PL" sz="2200" dirty="0">
                <a:solidFill>
                  <a:srgbClr val="000000"/>
                </a:solidFill>
              </a:rPr>
              <a:t> the </a:t>
            </a:r>
            <a:r>
              <a:rPr lang="pl-PL" sz="2200" dirty="0" err="1">
                <a:solidFill>
                  <a:srgbClr val="000000"/>
                </a:solidFill>
              </a:rPr>
              <a:t>expected</a:t>
            </a:r>
            <a:r>
              <a:rPr lang="pl-PL" sz="2200" dirty="0">
                <a:solidFill>
                  <a:srgbClr val="000000"/>
                </a:solidFill>
              </a:rPr>
              <a:t> </a:t>
            </a:r>
            <a:r>
              <a:rPr lang="pl-PL" sz="2200" dirty="0" err="1">
                <a:solidFill>
                  <a:srgbClr val="000000"/>
                </a:solidFill>
              </a:rPr>
              <a:t>value</a:t>
            </a:r>
            <a:r>
              <a:rPr lang="pl-PL" sz="2200" dirty="0">
                <a:solidFill>
                  <a:srgbClr val="000000"/>
                </a:solidFill>
              </a:rPr>
              <a:t> of </a:t>
            </a:r>
            <a:r>
              <a:rPr lang="pl-PL" sz="2200" dirty="0" err="1">
                <a:solidFill>
                  <a:srgbClr val="000000"/>
                </a:solidFill>
              </a:rPr>
              <a:t>this</a:t>
            </a:r>
            <a:r>
              <a:rPr lang="pl-PL" sz="2200" dirty="0">
                <a:solidFill>
                  <a:srgbClr val="000000"/>
                </a:solidFill>
              </a:rPr>
              <a:t> </a:t>
            </a:r>
            <a:r>
              <a:rPr lang="pl-PL" sz="2200" dirty="0" err="1"/>
              <a:t>variable</a:t>
            </a:r>
            <a:r>
              <a:rPr lang="pl-PL" sz="2200" dirty="0"/>
              <a:t> </a:t>
            </a:r>
            <a:r>
              <a:rPr lang="pl-PL" sz="2200" dirty="0" err="1"/>
              <a:t>conditional</a:t>
            </a:r>
            <a:r>
              <a:rPr lang="pl-PL" sz="2200" dirty="0"/>
              <a:t> </a:t>
            </a:r>
            <a:r>
              <a:rPr lang="pl-PL" sz="2200" dirty="0">
                <a:solidFill>
                  <a:srgbClr val="000000"/>
                </a:solidFill>
              </a:rPr>
              <a:t>on the profile of </a:t>
            </a:r>
            <a:r>
              <a:rPr lang="pl-PL" sz="2200" dirty="0" err="1">
                <a:solidFill>
                  <a:srgbClr val="000000"/>
                </a:solidFill>
              </a:rPr>
              <a:t>answers</a:t>
            </a:r>
            <a:r>
              <a:rPr lang="pl-PL" sz="2200" dirty="0">
                <a:solidFill>
                  <a:srgbClr val="000000"/>
                </a:solidFill>
              </a:rPr>
              <a:t>: 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E(</a:t>
            </a:r>
            <a:r>
              <a:rPr lang="pl-PL" sz="2200" i="1" dirty="0">
                <a:solidFill>
                  <a:srgbClr val="000000"/>
                </a:solidFill>
              </a:rPr>
              <a:t>C</a:t>
            </a:r>
            <a:r>
              <a:rPr lang="en-US" sz="2200" b="0" i="0" u="none" strike="noStrike" baseline="-25000" dirty="0">
                <a:solidFill>
                  <a:srgbClr val="000000"/>
                </a:solidFill>
              </a:rPr>
              <a:t>𝑖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|𝝅</a:t>
            </a:r>
            <a:r>
              <a:rPr lang="en-US" sz="2200" b="0" i="0" u="none" strike="noStrike" baseline="-25000" dirty="0">
                <a:solidFill>
                  <a:srgbClr val="000000"/>
                </a:solidFill>
              </a:rPr>
              <a:t>𝒊</a:t>
            </a:r>
            <a:r>
              <a:rPr lang="en-US" sz="2200" b="0" i="0" u="none" strike="noStrike" baseline="0" dirty="0">
                <a:solidFill>
                  <a:srgbClr val="000000"/>
                </a:solidFill>
              </a:rPr>
              <a:t>). </a:t>
            </a:r>
            <a:endParaRPr lang="pl-PL" sz="2200" b="0" i="0" u="none" strike="noStrike" baseline="0" dirty="0">
              <a:solidFill>
                <a:srgbClr val="000000"/>
              </a:solidFill>
            </a:endParaRPr>
          </a:p>
          <a:p>
            <a:endParaRPr lang="pl-PL" sz="2200" dirty="0">
              <a:solidFill>
                <a:srgbClr val="000000"/>
              </a:solidFill>
            </a:endParaRPr>
          </a:p>
          <a:p>
            <a:pPr marL="354013"/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E.g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.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if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respondent</a:t>
            </a:r>
            <a:r>
              <a:rPr lang="pl-PL" sz="2200" b="0" i="0" u="none" strike="noStrike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dirty="0" err="1">
                <a:solidFill>
                  <a:srgbClr val="000000"/>
                </a:solidFill>
              </a:rPr>
              <a:t>marked</a:t>
            </a:r>
            <a:r>
              <a:rPr lang="pl-PL" sz="2200" b="0" i="0" u="none" strike="noStrike" dirty="0">
                <a:solidFill>
                  <a:srgbClr val="000000"/>
                </a:solidFill>
              </a:rPr>
              <a:t> DK </a:t>
            </a:r>
            <a:r>
              <a:rPr lang="pl-PL" sz="2200" b="0" i="0" u="none" strike="noStrike" dirty="0" err="1">
                <a:solidFill>
                  <a:srgbClr val="000000"/>
                </a:solidFill>
              </a:rPr>
              <a:t>at</a:t>
            </a:r>
            <a:r>
              <a:rPr lang="pl-PL" sz="2200" b="0" i="0" u="none" strike="noStrike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dirty="0" err="1">
                <a:solidFill>
                  <a:srgbClr val="000000"/>
                </a:solidFill>
              </a:rPr>
              <a:t>least</a:t>
            </a:r>
            <a:r>
              <a:rPr lang="pl-PL" sz="2200" b="0" i="0" u="none" strike="noStrike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dirty="0" err="1">
                <a:solidFill>
                  <a:srgbClr val="000000"/>
                </a:solidFill>
              </a:rPr>
              <a:t>once</a:t>
            </a:r>
            <a:r>
              <a:rPr lang="pl-PL" sz="2200" dirty="0">
                <a:solidFill>
                  <a:srgbClr val="000000"/>
                </a:solidFill>
              </a:rPr>
              <a:t> the </a:t>
            </a:r>
            <a:r>
              <a:rPr lang="pl-PL" sz="2200" dirty="0" err="1">
                <a:solidFill>
                  <a:srgbClr val="000000"/>
                </a:solidFill>
              </a:rPr>
              <a:t>variable</a:t>
            </a:r>
            <a:r>
              <a:rPr lang="pl-PL" sz="2200" dirty="0">
                <a:solidFill>
                  <a:srgbClr val="000000"/>
                </a:solidFill>
              </a:rPr>
              <a:t> </a:t>
            </a:r>
            <a:r>
              <a:rPr lang="pl-PL" sz="2200" dirty="0" err="1">
                <a:solidFill>
                  <a:srgbClr val="000000"/>
                </a:solidFill>
              </a:rPr>
              <a:t>takes</a:t>
            </a:r>
            <a:r>
              <a:rPr lang="pl-PL" sz="2200" dirty="0">
                <a:solidFill>
                  <a:srgbClr val="000000"/>
                </a:solidFill>
              </a:rPr>
              <a:t> the 0 </a:t>
            </a:r>
            <a:r>
              <a:rPr lang="pl-PL" sz="2200" dirty="0" err="1">
                <a:solidFill>
                  <a:srgbClr val="000000"/>
                </a:solidFill>
              </a:rPr>
              <a:t>value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.</a:t>
            </a:r>
          </a:p>
          <a:p>
            <a:endParaRPr lang="pl-PL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b="0" i="0" u="none" strike="noStrike" baseline="0" dirty="0">
                <a:solidFill>
                  <a:srgbClr val="000000"/>
                </a:solidFill>
              </a:rPr>
              <a:t>Using the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total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probability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formula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we </a:t>
            </a:r>
            <a:r>
              <a:rPr lang="pl-PL" sz="2200" b="0" i="0" u="none" strike="noStrike" baseline="0" dirty="0" err="1">
                <a:solidFill>
                  <a:srgbClr val="000000"/>
                </a:solidFill>
              </a:rPr>
              <a:t>get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l-PL" sz="2200" b="0" i="1" u="none" strike="noStrike" baseline="0" dirty="0">
                <a:solidFill>
                  <a:srgbClr val="000000"/>
                </a:solidFill>
              </a:rPr>
              <a:t>c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=E</a:t>
            </a:r>
            <a:r>
              <a:rPr lang="pl-PL" sz="2200" b="0" i="0" u="none" strike="noStrike" baseline="-25000" dirty="0">
                <a:solidFill>
                  <a:srgbClr val="000000"/>
                </a:solidFill>
              </a:rPr>
              <a:t>𝑖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[E(C</a:t>
            </a:r>
            <a:r>
              <a:rPr lang="pl-PL" sz="2200" baseline="-25000" dirty="0">
                <a:solidFill>
                  <a:srgbClr val="000000"/>
                </a:solidFill>
              </a:rPr>
              <a:t> 𝑖 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|𝜋</a:t>
            </a:r>
            <a:r>
              <a:rPr lang="pl-PL" sz="2200" baseline="-25000" dirty="0">
                <a:solidFill>
                  <a:srgbClr val="000000"/>
                </a:solidFill>
              </a:rPr>
              <a:t> 𝑖</a:t>
            </a:r>
            <a:r>
              <a:rPr lang="pl-PL" sz="2200" b="0" i="0" u="none" strike="noStrike" baseline="0" dirty="0">
                <a:solidFill>
                  <a:srgbClr val="000000"/>
                </a:solidFill>
              </a:rPr>
              <a:t>)] </a:t>
            </a:r>
            <a:endParaRPr lang="pl-PL" sz="2200" dirty="0"/>
          </a:p>
        </p:txBody>
      </p:sp>
    </p:spTree>
    <p:extLst>
      <p:ext uri="{BB962C8B-B14F-4D97-AF65-F5344CB8AC3E}">
        <p14:creationId xmlns:p14="http://schemas.microsoft.com/office/powerpoint/2010/main" val="156706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10808</TotalTime>
  <Words>1483</Words>
  <Application>Microsoft Office PowerPoint</Application>
  <PresentationFormat>Pokaz na ekranie (4:3)</PresentationFormat>
  <Paragraphs>348</Paragraphs>
  <Slides>13</Slides>
  <Notes>13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 Math</vt:lpstr>
      <vt:lpstr>Times New Roman</vt:lpstr>
      <vt:lpstr>Motyw pakietu Office</vt:lpstr>
      <vt:lpstr>P. Kuśmierczyk, R. Kurach, M. Kośny  Are women truly less financially literate than men? On methodological problems with measuring knowledge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G. Gallo, C. Torricelli, A. van Soest Individual heterogeneity and pension choices: How to communicate an effective message?</dc:title>
  <dc:creator>RK</dc:creator>
  <cp:lastModifiedBy>Radosław Kurach</cp:lastModifiedBy>
  <cp:revision>72</cp:revision>
  <cp:lastPrinted>2022-11-02T12:23:34Z</cp:lastPrinted>
  <dcterms:created xsi:type="dcterms:W3CDTF">2016-04-22T10:32:49Z</dcterms:created>
  <dcterms:modified xsi:type="dcterms:W3CDTF">2022-11-25T21:02:04Z</dcterms:modified>
</cp:coreProperties>
</file>